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309" r:id="rId3"/>
    <p:sldId id="313" r:id="rId4"/>
    <p:sldId id="329" r:id="rId5"/>
    <p:sldId id="341" r:id="rId6"/>
    <p:sldId id="346" r:id="rId7"/>
    <p:sldId id="350" r:id="rId8"/>
    <p:sldId id="342" r:id="rId9"/>
    <p:sldId id="347" r:id="rId10"/>
    <p:sldId id="335" r:id="rId11"/>
    <p:sldId id="325" r:id="rId12"/>
    <p:sldId id="359" r:id="rId13"/>
    <p:sldId id="360" r:id="rId14"/>
    <p:sldId id="361" r:id="rId15"/>
    <p:sldId id="362" r:id="rId16"/>
    <p:sldId id="358" r:id="rId17"/>
    <p:sldId id="351" r:id="rId18"/>
    <p:sldId id="355" r:id="rId19"/>
    <p:sldId id="356" r:id="rId20"/>
    <p:sldId id="357" r:id="rId21"/>
    <p:sldId id="352" r:id="rId22"/>
    <p:sldId id="304" r:id="rId23"/>
    <p:sldId id="353" r:id="rId24"/>
    <p:sldId id="31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9933"/>
    <a:srgbClr val="00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80" autoAdjust="0"/>
    <p:restoredTop sz="97638" autoAdjust="0"/>
  </p:normalViewPr>
  <p:slideViewPr>
    <p:cSldViewPr>
      <p:cViewPr varScale="1">
        <p:scale>
          <a:sx n="91" d="100"/>
          <a:sy n="91" d="100"/>
        </p:scale>
        <p:origin x="-120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E7B232-F469-4FCC-8C56-E2874ECECB9F}" type="datetimeFigureOut">
              <a:rPr lang="en-US" smtClean="0"/>
              <a:pPr/>
              <a:t>9/29/2011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76D9DB-ECD7-4F04-82E9-3D6FD251951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29EDE-29BA-4363-95C0-B40706FB5053}" type="datetimeFigureOut">
              <a:rPr lang="en-US" smtClean="0"/>
              <a:pPr/>
              <a:t>9/29/2011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FFD54-DAFB-4005-AE5E-9345389BEA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89654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FFD54-DAFB-4005-AE5E-9345389BEA9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6445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FFD54-DAFB-4005-AE5E-9345389BEA9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25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7750" y="3886200"/>
            <a:ext cx="3429001" cy="1752600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tx1">
                    <a:tint val="75000"/>
                  </a:schemeClr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F86FE-7EBA-4A09-9261-F1663FB6FD13}" type="datetime1">
              <a:rPr lang="en-US" altLang="ko-KR" smtClean="0"/>
              <a:pPr/>
              <a:t>9/29/2011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/>
              <a:t>Han, Wang, and </a:t>
            </a:r>
            <a:r>
              <a:rPr lang="en-US" dirty="0" err="1" smtClean="0"/>
              <a:t>Shroff</a:t>
            </a:r>
            <a:r>
              <a:rPr lang="en-US" dirty="0" smtClean="0"/>
              <a:t> – p. </a:t>
            </a:r>
            <a:fld id="{727756F9-E0AE-4D91-8979-E4A9095B759C}" type="slidenum">
              <a:rPr lang="en-US" smtClean="0"/>
              <a:pPr/>
              <a:t>‹#›</a:t>
            </a:fld>
            <a:r>
              <a:rPr lang="en-US" dirty="0" smtClean="0"/>
              <a:t>/20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609600" y="3733800"/>
            <a:ext cx="8004175" cy="36512"/>
          </a:xfrm>
          <a:prstGeom prst="rect">
            <a:avLst/>
          </a:prstGeom>
          <a:gradFill rotWithShape="0">
            <a:gsLst>
              <a:gs pos="0">
                <a:srgbClr val="28238D"/>
              </a:gs>
              <a:gs pos="100000">
                <a:srgbClr val="FFE16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56881"/>
            <a:ext cx="69342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B301-F9F2-461A-8742-70AE6E1FD927}" type="datetime1">
              <a:rPr lang="en-US" altLang="ko-KR" smtClean="0"/>
              <a:pPr/>
              <a:t>9/29/2011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/>
              <a:t>Han – p. </a:t>
            </a:r>
            <a:fld id="{727756F9-E0AE-4D91-8979-E4A9095B759C}" type="slidenum">
              <a:rPr lang="en-US" smtClean="0"/>
              <a:pPr/>
              <a:t>‹#›</a:t>
            </a:fld>
            <a:r>
              <a:rPr lang="en-US" dirty="0" smtClean="0"/>
              <a:t>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6E4D5-44CD-4DA1-9C11-241DD7F4DB4E}" type="datetime1">
              <a:rPr lang="en-US" altLang="ko-KR" smtClean="0"/>
              <a:pPr/>
              <a:t>9/29/2011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/>
              <a:t>Han – p. </a:t>
            </a:r>
            <a:fld id="{727756F9-E0AE-4D91-8979-E4A9095B759C}" type="slidenum">
              <a:rPr lang="en-US" smtClean="0"/>
              <a:pPr/>
              <a:t>‹#›</a:t>
            </a:fld>
            <a:r>
              <a:rPr lang="en-US" dirty="0" smtClean="0"/>
              <a:t>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56881"/>
            <a:ext cx="6553200" cy="685800"/>
          </a:xfrm>
          <a:prstGeom prst="rect">
            <a:avLst/>
          </a:prstGeom>
        </p:spPr>
        <p:txBody>
          <a:bodyPr/>
          <a:lstStyle>
            <a:lvl1pPr algn="r"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/>
          <a:lstStyle>
            <a:lvl1pPr marL="342900" indent="-342900">
              <a:buClr>
                <a:schemeClr val="tx1"/>
              </a:buClr>
              <a:buFont typeface="Wingdings" pitchFamily="2" charset="2"/>
              <a:buChar char="v"/>
              <a:defRPr sz="2400"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buClr>
                <a:schemeClr val="tx1"/>
              </a:buClr>
              <a:buSzPct val="100000"/>
              <a:buFont typeface="Tahoma" pitchFamily="34" charset="0"/>
              <a:buChar char="−"/>
              <a:defRPr sz="2000">
                <a:latin typeface="Times New Roman" pitchFamily="18" charset="0"/>
                <a:cs typeface="Times" pitchFamily="18" charset="0"/>
              </a:defRPr>
            </a:lvl2pPr>
            <a:lvl3pPr marL="1143000" indent="-228600">
              <a:buSzPct val="100000"/>
              <a:buFont typeface="Wingdings" pitchFamily="2" charset="2"/>
              <a:buChar char="§"/>
              <a:defRPr sz="1800">
                <a:latin typeface="Times New Roman" pitchFamily="18" charset="0"/>
                <a:cs typeface="Tahoma" pitchFamily="34" charset="0"/>
              </a:defRPr>
            </a:lvl3pPr>
            <a:lvl4pPr marL="1657350" indent="-285750">
              <a:buFont typeface="Arial" pitchFamily="34" charset="0"/>
              <a:buChar char="•"/>
              <a:defRPr sz="1600">
                <a:latin typeface="Times New Roman" pitchFamily="18" charset="0"/>
                <a:cs typeface="Tahoma" pitchFamily="34" charset="0"/>
              </a:defRPr>
            </a:lvl4pPr>
            <a:lvl5pPr marL="1828800" indent="0">
              <a:buFont typeface="Arial" pitchFamily="34" charset="0"/>
              <a:buNone/>
              <a:defRPr sz="1400">
                <a:latin typeface="Times New Roman" pitchFamily="18" charset="0"/>
                <a:cs typeface="Tahom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A112B-C836-4B8F-9336-7E69C880CEF3}" type="datetime1">
              <a:rPr lang="en-US" altLang="ko-KR" smtClean="0"/>
              <a:pPr/>
              <a:t>9/29/2011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629400"/>
            <a:ext cx="2362200" cy="228600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/>
              <a:t>Han, Wang, and </a:t>
            </a:r>
            <a:r>
              <a:rPr lang="en-US" dirty="0" err="1" smtClean="0"/>
              <a:t>Shroff</a:t>
            </a:r>
            <a:r>
              <a:rPr lang="en-US" dirty="0" smtClean="0"/>
              <a:t> – p. </a:t>
            </a:r>
            <a:fld id="{727756F9-E0AE-4D91-8979-E4A9095B759C}" type="slidenum">
              <a:rPr lang="en-US" smtClean="0"/>
              <a:pPr/>
              <a:t>‹#›</a:t>
            </a:fld>
            <a:r>
              <a:rPr lang="en-US" dirty="0" smtClean="0"/>
              <a:t>/20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C87A3-12EF-45F1-862D-4D2F774A5C12}" type="datetime1">
              <a:rPr lang="en-US" altLang="ko-KR" smtClean="0"/>
              <a:pPr/>
              <a:t>9/29/2011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/>
              <a:t>Han – p. </a:t>
            </a:r>
            <a:fld id="{727756F9-E0AE-4D91-8979-E4A9095B759C}" type="slidenum">
              <a:rPr lang="en-US" smtClean="0"/>
              <a:pPr/>
              <a:t>‹#›</a:t>
            </a:fld>
            <a:r>
              <a:rPr lang="en-US" dirty="0" smtClean="0"/>
              <a:t>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56881"/>
            <a:ext cx="69342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359F1-1880-4DA6-A538-F8CA4B99CCC9}" type="datetime1">
              <a:rPr lang="en-US" altLang="ko-KR" smtClean="0"/>
              <a:pPr/>
              <a:t>9/29/2011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/>
              <a:t>Han – p. </a:t>
            </a:r>
            <a:fld id="{727756F9-E0AE-4D91-8979-E4A9095B759C}" type="slidenum">
              <a:rPr lang="en-US" smtClean="0"/>
              <a:pPr/>
              <a:t>‹#›</a:t>
            </a:fld>
            <a:r>
              <a:rPr lang="en-US" dirty="0" smtClean="0"/>
              <a:t>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56881"/>
            <a:ext cx="6934200" cy="685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322D-D3E2-4611-9BF4-AD6129A051F4}" type="datetime1">
              <a:rPr lang="en-US" altLang="ko-KR" smtClean="0"/>
              <a:pPr/>
              <a:t>9/29/2011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/>
              <a:t>Han – p. </a:t>
            </a:r>
            <a:fld id="{727756F9-E0AE-4D91-8979-E4A9095B759C}" type="slidenum">
              <a:rPr lang="en-US" smtClean="0"/>
              <a:pPr/>
              <a:t>‹#›</a:t>
            </a:fld>
            <a:r>
              <a:rPr lang="en-US" dirty="0" smtClean="0"/>
              <a:t>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56881"/>
            <a:ext cx="69342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9EE9-394D-43B1-B6D0-D435F0EE0C2A}" type="datetime1">
              <a:rPr lang="en-US" altLang="ko-KR" smtClean="0"/>
              <a:pPr/>
              <a:t>9/29/2011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/>
              <a:t>Han – p. </a:t>
            </a:r>
            <a:fld id="{727756F9-E0AE-4D91-8979-E4A9095B759C}" type="slidenum">
              <a:rPr lang="en-US" smtClean="0"/>
              <a:pPr/>
              <a:t>‹#›</a:t>
            </a:fld>
            <a:r>
              <a:rPr lang="en-US" dirty="0" smtClean="0"/>
              <a:t>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8E9A4-D9BC-462B-A5A0-C12A1ABBE762}" type="datetime1">
              <a:rPr lang="en-US" altLang="ko-KR" smtClean="0"/>
              <a:pPr/>
              <a:t>9/29/2011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/>
              <a:t>Han – p. </a:t>
            </a:r>
            <a:fld id="{727756F9-E0AE-4D91-8979-E4A9095B759C}" type="slidenum">
              <a:rPr lang="en-US" smtClean="0"/>
              <a:pPr/>
              <a:t>‹#›</a:t>
            </a:fld>
            <a:r>
              <a:rPr lang="en-US" dirty="0" smtClean="0"/>
              <a:t>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2582F-559D-471F-BBC2-9B5C97505378}" type="datetime1">
              <a:rPr lang="en-US" altLang="ko-KR" smtClean="0"/>
              <a:pPr/>
              <a:t>9/29/2011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/>
              <a:t>Han – p. </a:t>
            </a:r>
            <a:fld id="{727756F9-E0AE-4D91-8979-E4A9095B759C}" type="slidenum">
              <a:rPr lang="en-US" smtClean="0"/>
              <a:pPr/>
              <a:t>‹#›</a:t>
            </a:fld>
            <a:r>
              <a:rPr lang="en-US" dirty="0" smtClean="0"/>
              <a:t>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DDC4-ADFB-4F36-90D2-A85F5C654ACC}" type="datetime1">
              <a:rPr lang="en-US" altLang="ko-KR" smtClean="0"/>
              <a:pPr/>
              <a:t>9/29/2011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/>
              <a:t>Han – p. </a:t>
            </a:r>
            <a:fld id="{727756F9-E0AE-4D91-8979-E4A9095B759C}" type="slidenum">
              <a:rPr lang="en-US" smtClean="0"/>
              <a:pPr/>
              <a:t>‹#›</a:t>
            </a:fld>
            <a:r>
              <a:rPr lang="en-US" dirty="0" smtClean="0"/>
              <a:t>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978C2-CB45-47A4-9EBD-AC8C00E3BA9E}" type="datetime1">
              <a:rPr lang="en-US" altLang="ko-KR" smtClean="0"/>
              <a:pPr/>
              <a:t>9/29/2011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Han – p. </a:t>
            </a:r>
            <a:fld id="{727756F9-E0AE-4D91-8979-E4A9095B759C}" type="slidenum">
              <a:rPr lang="en-US" smtClean="0"/>
              <a:pPr/>
              <a:t>‹#›</a:t>
            </a:fld>
            <a:r>
              <a:rPr lang="en-US" dirty="0" smtClean="0"/>
              <a:t>/20</a:t>
            </a: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 userDrawn="1"/>
        </p:nvGraphicFramePr>
        <p:xfrm>
          <a:off x="0" y="0"/>
          <a:ext cx="9144000" cy="973138"/>
        </p:xfrm>
        <a:graphic>
          <a:graphicData uri="http://schemas.openxmlformats.org/presentationml/2006/ole">
            <p:oleObj spid="_x0000_s1086" r:id="rId14" imgW="8571429" imgH="1514286" progId="">
              <p:embed/>
            </p:oleObj>
          </a:graphicData>
        </a:graphic>
      </p:graphicFrame>
      <p:sp>
        <p:nvSpPr>
          <p:cNvPr id="8" name="AutoShape 3"/>
          <p:cNvSpPr>
            <a:spLocks noChangeArrowheads="1"/>
          </p:cNvSpPr>
          <p:nvPr userDrawn="1"/>
        </p:nvSpPr>
        <p:spPr bwMode="auto">
          <a:xfrm>
            <a:off x="915988" y="966788"/>
            <a:ext cx="919162" cy="288925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0 w 1338"/>
              <a:gd name="T5" fmla="*/ 0 h 182"/>
              <a:gd name="T6" fmla="*/ 631434009 w 1338"/>
              <a:gd name="T7" fmla="*/ 0 h 182"/>
              <a:gd name="T8" fmla="*/ 537049570 w 1338"/>
              <a:gd name="T9" fmla="*/ 458668482 h 182"/>
              <a:gd name="T10" fmla="*/ 0 w 1338"/>
              <a:gd name="T11" fmla="*/ 456149120 h 182"/>
              <a:gd name="T12" fmla="*/ 0 w 1338"/>
              <a:gd name="T13" fmla="*/ 0 h 182"/>
              <a:gd name="T14" fmla="*/ 0 w 1338"/>
              <a:gd name="T15" fmla="*/ 0 h 182"/>
              <a:gd name="T16" fmla="*/ 1338 w 1338"/>
              <a:gd name="T17" fmla="*/ 182 h 182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1338" h="182">
                <a:moveTo>
                  <a:pt x="0" y="0"/>
                </a:moveTo>
                <a:lnTo>
                  <a:pt x="1338" y="0"/>
                </a:lnTo>
                <a:lnTo>
                  <a:pt x="1138" y="182"/>
                </a:lnTo>
                <a:lnTo>
                  <a:pt x="0" y="181"/>
                </a:lnTo>
                <a:lnTo>
                  <a:pt x="0" y="0"/>
                </a:lnTo>
                <a:close/>
              </a:path>
            </a:pathLst>
          </a:custGeom>
          <a:solidFill>
            <a:srgbClr val="66BE0E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latinLnBrk="0" hangingPunct="0">
              <a:spcBef>
                <a:spcPts val="4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ko-KR" altLang="en-US"/>
          </a:p>
        </p:txBody>
      </p:sp>
      <p:sp>
        <p:nvSpPr>
          <p:cNvPr id="9" name="AutoShape 9"/>
          <p:cNvSpPr>
            <a:spLocks noChangeArrowheads="1"/>
          </p:cNvSpPr>
          <p:nvPr userDrawn="1"/>
        </p:nvSpPr>
        <p:spPr bwMode="auto">
          <a:xfrm>
            <a:off x="0" y="965200"/>
            <a:ext cx="1308100" cy="288925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0 w 1338"/>
              <a:gd name="T5" fmla="*/ 0 h 182"/>
              <a:gd name="T6" fmla="*/ 1278868191 w 1338"/>
              <a:gd name="T7" fmla="*/ 0 h 182"/>
              <a:gd name="T8" fmla="*/ 1087706750 w 1338"/>
              <a:gd name="T9" fmla="*/ 458668482 h 182"/>
              <a:gd name="T10" fmla="*/ 0 w 1338"/>
              <a:gd name="T11" fmla="*/ 456149120 h 182"/>
              <a:gd name="T12" fmla="*/ 0 w 1338"/>
              <a:gd name="T13" fmla="*/ 0 h 182"/>
              <a:gd name="T14" fmla="*/ 0 w 1338"/>
              <a:gd name="T15" fmla="*/ 0 h 182"/>
              <a:gd name="T16" fmla="*/ 1338 w 1338"/>
              <a:gd name="T17" fmla="*/ 182 h 182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1338" h="182">
                <a:moveTo>
                  <a:pt x="0" y="0"/>
                </a:moveTo>
                <a:lnTo>
                  <a:pt x="1338" y="0"/>
                </a:lnTo>
                <a:lnTo>
                  <a:pt x="1138" y="182"/>
                </a:lnTo>
                <a:lnTo>
                  <a:pt x="0" y="181"/>
                </a:lnTo>
                <a:lnTo>
                  <a:pt x="0" y="0"/>
                </a:lnTo>
                <a:close/>
              </a:path>
            </a:pathLst>
          </a:custGeom>
          <a:solidFill>
            <a:srgbClr val="66BE0E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latinLnBrk="0" hangingPunct="0">
              <a:spcBef>
                <a:spcPts val="4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ko-KR" altLang="en-US"/>
          </a:p>
        </p:txBody>
      </p:sp>
      <p:sp>
        <p:nvSpPr>
          <p:cNvPr id="11" name="AutoShape 10"/>
          <p:cNvSpPr>
            <a:spLocks noChangeArrowheads="1"/>
          </p:cNvSpPr>
          <p:nvPr userDrawn="1"/>
        </p:nvSpPr>
        <p:spPr bwMode="auto">
          <a:xfrm>
            <a:off x="5041900" y="236538"/>
            <a:ext cx="4102100" cy="720725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0 w 4798"/>
              <a:gd name="T5" fmla="*/ 1144151027 h 454"/>
              <a:gd name="T6" fmla="*/ 2147483647 w 4798"/>
              <a:gd name="T7" fmla="*/ 1144151027 h 454"/>
              <a:gd name="T8" fmla="*/ 2147483647 w 4798"/>
              <a:gd name="T9" fmla="*/ 0 h 454"/>
              <a:gd name="T10" fmla="*/ 279225785 w 4798"/>
              <a:gd name="T11" fmla="*/ 7561264 h 454"/>
              <a:gd name="T12" fmla="*/ 0 w 4798"/>
              <a:gd name="T13" fmla="*/ 1144151027 h 454"/>
              <a:gd name="T14" fmla="*/ 0 w 4798"/>
              <a:gd name="T15" fmla="*/ 0 h 454"/>
              <a:gd name="T16" fmla="*/ 4798 w 4798"/>
              <a:gd name="T17" fmla="*/ 454 h 454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4798" h="454">
                <a:moveTo>
                  <a:pt x="0" y="454"/>
                </a:moveTo>
                <a:lnTo>
                  <a:pt x="4798" y="454"/>
                </a:lnTo>
                <a:lnTo>
                  <a:pt x="4798" y="0"/>
                </a:lnTo>
                <a:lnTo>
                  <a:pt x="382" y="3"/>
                </a:lnTo>
                <a:lnTo>
                  <a:pt x="0" y="454"/>
                </a:lnTo>
                <a:close/>
              </a:path>
            </a:pathLst>
          </a:custGeom>
          <a:solidFill>
            <a:srgbClr val="05808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latinLnBrk="0" hangingPunct="0">
              <a:spcBef>
                <a:spcPts val="4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ko-KR" altLang="en-US"/>
          </a:p>
        </p:txBody>
      </p:sp>
      <p:sp>
        <p:nvSpPr>
          <p:cNvPr id="10" name="AutoShape 11"/>
          <p:cNvSpPr>
            <a:spLocks noChangeArrowheads="1"/>
          </p:cNvSpPr>
          <p:nvPr userDrawn="1"/>
        </p:nvSpPr>
        <p:spPr bwMode="auto">
          <a:xfrm>
            <a:off x="1828800" y="246063"/>
            <a:ext cx="4102100" cy="720725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0 w 4798"/>
              <a:gd name="T5" fmla="*/ 1144151027 h 454"/>
              <a:gd name="T6" fmla="*/ 2147483647 w 4798"/>
              <a:gd name="T7" fmla="*/ 1144151027 h 454"/>
              <a:gd name="T8" fmla="*/ 2147483647 w 4798"/>
              <a:gd name="T9" fmla="*/ 0 h 454"/>
              <a:gd name="T10" fmla="*/ 279225785 w 4798"/>
              <a:gd name="T11" fmla="*/ 7561264 h 454"/>
              <a:gd name="T12" fmla="*/ 0 w 4798"/>
              <a:gd name="T13" fmla="*/ 1144151027 h 454"/>
              <a:gd name="T14" fmla="*/ 0 w 4798"/>
              <a:gd name="T15" fmla="*/ 0 h 454"/>
              <a:gd name="T16" fmla="*/ 4798 w 4798"/>
              <a:gd name="T17" fmla="*/ 454 h 454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4798" h="454">
                <a:moveTo>
                  <a:pt x="0" y="454"/>
                </a:moveTo>
                <a:lnTo>
                  <a:pt x="4798" y="454"/>
                </a:lnTo>
                <a:lnTo>
                  <a:pt x="4798" y="0"/>
                </a:lnTo>
                <a:lnTo>
                  <a:pt x="382" y="3"/>
                </a:lnTo>
                <a:lnTo>
                  <a:pt x="0" y="454"/>
                </a:lnTo>
                <a:close/>
              </a:path>
            </a:pathLst>
          </a:custGeom>
          <a:gradFill rotWithShape="0">
            <a:gsLst>
              <a:gs pos="0">
                <a:srgbClr val="023B3F"/>
              </a:gs>
              <a:gs pos="100000">
                <a:srgbClr val="058089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latinLnBrk="0" hangingPunct="0">
              <a:spcBef>
                <a:spcPts val="4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400" kern="1200">
          <a:solidFill>
            <a:schemeClr val="bg1"/>
          </a:solidFill>
          <a:latin typeface="Tahoma" pitchFamily="34" charset="0"/>
          <a:ea typeface="+mj-ea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13" Type="http://schemas.openxmlformats.org/officeDocument/2006/relationships/image" Target="../media/image54.png"/><Relationship Id="rId18" Type="http://schemas.openxmlformats.org/officeDocument/2006/relationships/image" Target="../media/image119.png"/><Relationship Id="rId3" Type="http://schemas.openxmlformats.org/officeDocument/2006/relationships/image" Target="../media/image109.png"/><Relationship Id="rId21" Type="http://schemas.openxmlformats.org/officeDocument/2006/relationships/image" Target="../media/image122.png"/><Relationship Id="rId7" Type="http://schemas.openxmlformats.org/officeDocument/2006/relationships/image" Target="../media/image113.png"/><Relationship Id="rId12" Type="http://schemas.openxmlformats.org/officeDocument/2006/relationships/image" Target="../media/image53.png"/><Relationship Id="rId17" Type="http://schemas.openxmlformats.org/officeDocument/2006/relationships/image" Target="../media/image118.png"/><Relationship Id="rId2" Type="http://schemas.openxmlformats.org/officeDocument/2006/relationships/image" Target="../media/image108.png"/><Relationship Id="rId16" Type="http://schemas.openxmlformats.org/officeDocument/2006/relationships/image" Target="../media/image97.png"/><Relationship Id="rId20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11" Type="http://schemas.openxmlformats.org/officeDocument/2006/relationships/image" Target="../media/image88.png"/><Relationship Id="rId5" Type="http://schemas.openxmlformats.org/officeDocument/2006/relationships/image" Target="../media/image111.png"/><Relationship Id="rId15" Type="http://schemas.openxmlformats.org/officeDocument/2006/relationships/image" Target="../media/image117.png"/><Relationship Id="rId10" Type="http://schemas.openxmlformats.org/officeDocument/2006/relationships/image" Target="../media/image116.png"/><Relationship Id="rId19" Type="http://schemas.openxmlformats.org/officeDocument/2006/relationships/image" Target="../media/image120.png"/><Relationship Id="rId4" Type="http://schemas.openxmlformats.org/officeDocument/2006/relationships/image" Target="../media/image110.png"/><Relationship Id="rId9" Type="http://schemas.openxmlformats.org/officeDocument/2006/relationships/image" Target="../media/image115.png"/><Relationship Id="rId14" Type="http://schemas.openxmlformats.org/officeDocument/2006/relationships/image" Target="../media/image9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53.png"/><Relationship Id="rId18" Type="http://schemas.openxmlformats.org/officeDocument/2006/relationships/image" Target="../media/image118.png"/><Relationship Id="rId3" Type="http://schemas.openxmlformats.org/officeDocument/2006/relationships/image" Target="../media/image108.png"/><Relationship Id="rId21" Type="http://schemas.openxmlformats.org/officeDocument/2006/relationships/image" Target="../media/image121.png"/><Relationship Id="rId7" Type="http://schemas.openxmlformats.org/officeDocument/2006/relationships/image" Target="../media/image112.png"/><Relationship Id="rId12" Type="http://schemas.openxmlformats.org/officeDocument/2006/relationships/image" Target="../media/image88.png"/><Relationship Id="rId17" Type="http://schemas.openxmlformats.org/officeDocument/2006/relationships/image" Target="../media/image9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7.png"/><Relationship Id="rId20" Type="http://schemas.openxmlformats.org/officeDocument/2006/relationships/image" Target="../media/image120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1.png"/><Relationship Id="rId11" Type="http://schemas.openxmlformats.org/officeDocument/2006/relationships/image" Target="../media/image116.png"/><Relationship Id="rId5" Type="http://schemas.openxmlformats.org/officeDocument/2006/relationships/image" Target="../media/image110.png"/><Relationship Id="rId15" Type="http://schemas.openxmlformats.org/officeDocument/2006/relationships/image" Target="../media/image96.png"/><Relationship Id="rId10" Type="http://schemas.openxmlformats.org/officeDocument/2006/relationships/image" Target="../media/image115.png"/><Relationship Id="rId19" Type="http://schemas.openxmlformats.org/officeDocument/2006/relationships/image" Target="../media/image119.png"/><Relationship Id="rId4" Type="http://schemas.openxmlformats.org/officeDocument/2006/relationships/image" Target="../media/image109.png"/><Relationship Id="rId9" Type="http://schemas.openxmlformats.org/officeDocument/2006/relationships/image" Target="../media/image114.png"/><Relationship Id="rId14" Type="http://schemas.openxmlformats.org/officeDocument/2006/relationships/image" Target="../media/image54.png"/><Relationship Id="rId22" Type="http://schemas.openxmlformats.org/officeDocument/2006/relationships/image" Target="../media/image1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53.png"/><Relationship Id="rId18" Type="http://schemas.openxmlformats.org/officeDocument/2006/relationships/image" Target="../media/image118.png"/><Relationship Id="rId3" Type="http://schemas.openxmlformats.org/officeDocument/2006/relationships/image" Target="../media/image108.png"/><Relationship Id="rId21" Type="http://schemas.openxmlformats.org/officeDocument/2006/relationships/image" Target="../media/image121.png"/><Relationship Id="rId7" Type="http://schemas.openxmlformats.org/officeDocument/2006/relationships/image" Target="../media/image112.png"/><Relationship Id="rId12" Type="http://schemas.openxmlformats.org/officeDocument/2006/relationships/image" Target="../media/image88.png"/><Relationship Id="rId17" Type="http://schemas.openxmlformats.org/officeDocument/2006/relationships/image" Target="../media/image9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7.png"/><Relationship Id="rId20" Type="http://schemas.openxmlformats.org/officeDocument/2006/relationships/image" Target="../media/image120.png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1.png"/><Relationship Id="rId11" Type="http://schemas.openxmlformats.org/officeDocument/2006/relationships/image" Target="../media/image116.png"/><Relationship Id="rId5" Type="http://schemas.openxmlformats.org/officeDocument/2006/relationships/image" Target="../media/image110.png"/><Relationship Id="rId15" Type="http://schemas.openxmlformats.org/officeDocument/2006/relationships/image" Target="../media/image96.png"/><Relationship Id="rId10" Type="http://schemas.openxmlformats.org/officeDocument/2006/relationships/image" Target="../media/image115.png"/><Relationship Id="rId19" Type="http://schemas.openxmlformats.org/officeDocument/2006/relationships/image" Target="../media/image119.png"/><Relationship Id="rId4" Type="http://schemas.openxmlformats.org/officeDocument/2006/relationships/image" Target="../media/image109.png"/><Relationship Id="rId9" Type="http://schemas.openxmlformats.org/officeDocument/2006/relationships/image" Target="../media/image114.png"/><Relationship Id="rId14" Type="http://schemas.openxmlformats.org/officeDocument/2006/relationships/image" Target="../media/image54.png"/><Relationship Id="rId22" Type="http://schemas.openxmlformats.org/officeDocument/2006/relationships/image" Target="../media/image1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53.png"/><Relationship Id="rId18" Type="http://schemas.openxmlformats.org/officeDocument/2006/relationships/image" Target="../media/image118.png"/><Relationship Id="rId3" Type="http://schemas.openxmlformats.org/officeDocument/2006/relationships/image" Target="../media/image108.png"/><Relationship Id="rId21" Type="http://schemas.openxmlformats.org/officeDocument/2006/relationships/image" Target="../media/image121.png"/><Relationship Id="rId7" Type="http://schemas.openxmlformats.org/officeDocument/2006/relationships/image" Target="../media/image112.png"/><Relationship Id="rId12" Type="http://schemas.openxmlformats.org/officeDocument/2006/relationships/image" Target="../media/image88.png"/><Relationship Id="rId17" Type="http://schemas.openxmlformats.org/officeDocument/2006/relationships/image" Target="../media/image9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7.png"/><Relationship Id="rId20" Type="http://schemas.openxmlformats.org/officeDocument/2006/relationships/image" Target="../media/image120.png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1.png"/><Relationship Id="rId11" Type="http://schemas.openxmlformats.org/officeDocument/2006/relationships/image" Target="../media/image116.png"/><Relationship Id="rId5" Type="http://schemas.openxmlformats.org/officeDocument/2006/relationships/image" Target="../media/image110.png"/><Relationship Id="rId15" Type="http://schemas.openxmlformats.org/officeDocument/2006/relationships/image" Target="../media/image96.png"/><Relationship Id="rId10" Type="http://schemas.openxmlformats.org/officeDocument/2006/relationships/image" Target="../media/image115.png"/><Relationship Id="rId19" Type="http://schemas.openxmlformats.org/officeDocument/2006/relationships/image" Target="../media/image119.png"/><Relationship Id="rId4" Type="http://schemas.openxmlformats.org/officeDocument/2006/relationships/image" Target="../media/image109.png"/><Relationship Id="rId9" Type="http://schemas.openxmlformats.org/officeDocument/2006/relationships/image" Target="../media/image114.png"/><Relationship Id="rId14" Type="http://schemas.openxmlformats.org/officeDocument/2006/relationships/image" Target="../media/image54.png"/><Relationship Id="rId22" Type="http://schemas.openxmlformats.org/officeDocument/2006/relationships/image" Target="../media/image1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53.png"/><Relationship Id="rId18" Type="http://schemas.openxmlformats.org/officeDocument/2006/relationships/image" Target="../media/image118.png"/><Relationship Id="rId3" Type="http://schemas.openxmlformats.org/officeDocument/2006/relationships/image" Target="../media/image108.png"/><Relationship Id="rId21" Type="http://schemas.openxmlformats.org/officeDocument/2006/relationships/image" Target="../media/image121.png"/><Relationship Id="rId7" Type="http://schemas.openxmlformats.org/officeDocument/2006/relationships/image" Target="../media/image112.png"/><Relationship Id="rId12" Type="http://schemas.openxmlformats.org/officeDocument/2006/relationships/image" Target="../media/image88.png"/><Relationship Id="rId17" Type="http://schemas.openxmlformats.org/officeDocument/2006/relationships/image" Target="../media/image9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7.png"/><Relationship Id="rId20" Type="http://schemas.openxmlformats.org/officeDocument/2006/relationships/image" Target="../media/image120.png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1.png"/><Relationship Id="rId11" Type="http://schemas.openxmlformats.org/officeDocument/2006/relationships/image" Target="../media/image116.png"/><Relationship Id="rId5" Type="http://schemas.openxmlformats.org/officeDocument/2006/relationships/image" Target="../media/image110.png"/><Relationship Id="rId15" Type="http://schemas.openxmlformats.org/officeDocument/2006/relationships/image" Target="../media/image96.png"/><Relationship Id="rId10" Type="http://schemas.openxmlformats.org/officeDocument/2006/relationships/image" Target="../media/image115.png"/><Relationship Id="rId19" Type="http://schemas.openxmlformats.org/officeDocument/2006/relationships/image" Target="../media/image119.png"/><Relationship Id="rId4" Type="http://schemas.openxmlformats.org/officeDocument/2006/relationships/image" Target="../media/image109.png"/><Relationship Id="rId9" Type="http://schemas.openxmlformats.org/officeDocument/2006/relationships/image" Target="../media/image114.png"/><Relationship Id="rId14" Type="http://schemas.openxmlformats.org/officeDocument/2006/relationships/image" Target="../media/image54.png"/><Relationship Id="rId22" Type="http://schemas.openxmlformats.org/officeDocument/2006/relationships/image" Target="../media/image1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53.png"/><Relationship Id="rId18" Type="http://schemas.openxmlformats.org/officeDocument/2006/relationships/image" Target="../media/image118.png"/><Relationship Id="rId3" Type="http://schemas.openxmlformats.org/officeDocument/2006/relationships/image" Target="../media/image108.png"/><Relationship Id="rId21" Type="http://schemas.openxmlformats.org/officeDocument/2006/relationships/image" Target="../media/image121.png"/><Relationship Id="rId7" Type="http://schemas.openxmlformats.org/officeDocument/2006/relationships/image" Target="../media/image112.png"/><Relationship Id="rId12" Type="http://schemas.openxmlformats.org/officeDocument/2006/relationships/image" Target="../media/image88.png"/><Relationship Id="rId17" Type="http://schemas.openxmlformats.org/officeDocument/2006/relationships/image" Target="../media/image9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7.png"/><Relationship Id="rId20" Type="http://schemas.openxmlformats.org/officeDocument/2006/relationships/image" Target="../media/image120.png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1.png"/><Relationship Id="rId11" Type="http://schemas.openxmlformats.org/officeDocument/2006/relationships/image" Target="../media/image116.png"/><Relationship Id="rId5" Type="http://schemas.openxmlformats.org/officeDocument/2006/relationships/image" Target="../media/image110.png"/><Relationship Id="rId15" Type="http://schemas.openxmlformats.org/officeDocument/2006/relationships/image" Target="../media/image96.png"/><Relationship Id="rId10" Type="http://schemas.openxmlformats.org/officeDocument/2006/relationships/image" Target="../media/image115.png"/><Relationship Id="rId19" Type="http://schemas.openxmlformats.org/officeDocument/2006/relationships/image" Target="../media/image119.png"/><Relationship Id="rId4" Type="http://schemas.openxmlformats.org/officeDocument/2006/relationships/image" Target="../media/image109.png"/><Relationship Id="rId9" Type="http://schemas.openxmlformats.org/officeDocument/2006/relationships/image" Target="../media/image114.png"/><Relationship Id="rId14" Type="http://schemas.openxmlformats.org/officeDocument/2006/relationships/image" Target="../media/image54.png"/><Relationship Id="rId22" Type="http://schemas.openxmlformats.org/officeDocument/2006/relationships/image" Target="../media/image1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13" Type="http://schemas.openxmlformats.org/officeDocument/2006/relationships/image" Target="../media/image126.png"/><Relationship Id="rId18" Type="http://schemas.openxmlformats.org/officeDocument/2006/relationships/image" Target="../media/image131.png"/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12" Type="http://schemas.openxmlformats.org/officeDocument/2006/relationships/image" Target="../media/image125.png"/><Relationship Id="rId17" Type="http://schemas.openxmlformats.org/officeDocument/2006/relationships/image" Target="../media/image13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9.png"/><Relationship Id="rId1" Type="http://schemas.openxmlformats.org/officeDocument/2006/relationships/vmlDrawing" Target="../drawings/vmlDrawing7.vml"/><Relationship Id="rId6" Type="http://schemas.openxmlformats.org/officeDocument/2006/relationships/image" Target="../media/image112.png"/><Relationship Id="rId11" Type="http://schemas.openxmlformats.org/officeDocument/2006/relationships/image" Target="../media/image124.png"/><Relationship Id="rId5" Type="http://schemas.openxmlformats.org/officeDocument/2006/relationships/image" Target="../media/image111.png"/><Relationship Id="rId15" Type="http://schemas.openxmlformats.org/officeDocument/2006/relationships/image" Target="../media/image128.png"/><Relationship Id="rId10" Type="http://schemas.openxmlformats.org/officeDocument/2006/relationships/image" Target="../media/image123.png"/><Relationship Id="rId4" Type="http://schemas.openxmlformats.org/officeDocument/2006/relationships/image" Target="../media/image110.png"/><Relationship Id="rId9" Type="http://schemas.openxmlformats.org/officeDocument/2006/relationships/image" Target="../media/image88.png"/><Relationship Id="rId14" Type="http://schemas.openxmlformats.org/officeDocument/2006/relationships/image" Target="../media/image12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123.png"/><Relationship Id="rId18" Type="http://schemas.openxmlformats.org/officeDocument/2006/relationships/image" Target="../media/image136.png"/><Relationship Id="rId26" Type="http://schemas.openxmlformats.org/officeDocument/2006/relationships/image" Target="../media/image143.png"/><Relationship Id="rId3" Type="http://schemas.openxmlformats.org/officeDocument/2006/relationships/image" Target="../media/image132.png"/><Relationship Id="rId21" Type="http://schemas.openxmlformats.org/officeDocument/2006/relationships/image" Target="../media/image139.png"/><Relationship Id="rId7" Type="http://schemas.openxmlformats.org/officeDocument/2006/relationships/image" Target="../media/image112.png"/><Relationship Id="rId12" Type="http://schemas.openxmlformats.org/officeDocument/2006/relationships/image" Target="../media/image134.png"/><Relationship Id="rId17" Type="http://schemas.openxmlformats.org/officeDocument/2006/relationships/image" Target="../media/image126.png"/><Relationship Id="rId25" Type="http://schemas.openxmlformats.org/officeDocument/2006/relationships/image" Target="../media/image14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7.png"/><Relationship Id="rId20" Type="http://schemas.openxmlformats.org/officeDocument/2006/relationships/image" Target="../media/image138.png"/><Relationship Id="rId1" Type="http://schemas.openxmlformats.org/officeDocument/2006/relationships/vmlDrawing" Target="../drawings/vmlDrawing8.vml"/><Relationship Id="rId6" Type="http://schemas.openxmlformats.org/officeDocument/2006/relationships/image" Target="../media/image111.png"/><Relationship Id="rId11" Type="http://schemas.openxmlformats.org/officeDocument/2006/relationships/image" Target="../media/image133.png"/><Relationship Id="rId24" Type="http://schemas.openxmlformats.org/officeDocument/2006/relationships/image" Target="../media/image141.png"/><Relationship Id="rId5" Type="http://schemas.openxmlformats.org/officeDocument/2006/relationships/image" Target="../media/image110.png"/><Relationship Id="rId15" Type="http://schemas.openxmlformats.org/officeDocument/2006/relationships/image" Target="../media/image135.png"/><Relationship Id="rId23" Type="http://schemas.openxmlformats.org/officeDocument/2006/relationships/image" Target="../media/image140.png"/><Relationship Id="rId10" Type="http://schemas.openxmlformats.org/officeDocument/2006/relationships/image" Target="../media/image88.png"/><Relationship Id="rId19" Type="http://schemas.openxmlformats.org/officeDocument/2006/relationships/image" Target="../media/image137.png"/><Relationship Id="rId4" Type="http://schemas.openxmlformats.org/officeDocument/2006/relationships/image" Target="../media/image109.png"/><Relationship Id="rId9" Type="http://schemas.openxmlformats.org/officeDocument/2006/relationships/image" Target="../media/image114.png"/><Relationship Id="rId14" Type="http://schemas.openxmlformats.org/officeDocument/2006/relationships/image" Target="../media/image124.png"/><Relationship Id="rId22" Type="http://schemas.openxmlformats.org/officeDocument/2006/relationships/image" Target="../media/image12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147.png"/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12" Type="http://schemas.openxmlformats.org/officeDocument/2006/relationships/image" Target="../media/image129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11" Type="http://schemas.openxmlformats.org/officeDocument/2006/relationships/image" Target="../media/image146.png"/><Relationship Id="rId5" Type="http://schemas.openxmlformats.org/officeDocument/2006/relationships/image" Target="../media/image112.png"/><Relationship Id="rId15" Type="http://schemas.openxmlformats.org/officeDocument/2006/relationships/image" Target="../media/image148.png"/><Relationship Id="rId10" Type="http://schemas.openxmlformats.org/officeDocument/2006/relationships/image" Target="../media/image145.png"/><Relationship Id="rId4" Type="http://schemas.openxmlformats.org/officeDocument/2006/relationships/image" Target="../media/image111.png"/><Relationship Id="rId9" Type="http://schemas.openxmlformats.org/officeDocument/2006/relationships/image" Target="../media/image144.png"/><Relationship Id="rId14" Type="http://schemas.openxmlformats.org/officeDocument/2006/relationships/image" Target="../media/image1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67.png"/><Relationship Id="rId18" Type="http://schemas.openxmlformats.org/officeDocument/2006/relationships/image" Target="../media/image93.png"/><Relationship Id="rId3" Type="http://schemas.openxmlformats.org/officeDocument/2006/relationships/image" Target="../media/image71.png"/><Relationship Id="rId21" Type="http://schemas.openxmlformats.org/officeDocument/2006/relationships/image" Target="../media/image96.png"/><Relationship Id="rId7" Type="http://schemas.openxmlformats.org/officeDocument/2006/relationships/image" Target="../media/image63.png"/><Relationship Id="rId12" Type="http://schemas.openxmlformats.org/officeDocument/2006/relationships/image" Target="../media/image65.png"/><Relationship Id="rId17" Type="http://schemas.openxmlformats.org/officeDocument/2006/relationships/image" Target="../media/image92.png"/><Relationship Id="rId2" Type="http://schemas.openxmlformats.org/officeDocument/2006/relationships/image" Target="../media/image70.png"/><Relationship Id="rId16" Type="http://schemas.openxmlformats.org/officeDocument/2006/relationships/image" Target="../media/image91.png"/><Relationship Id="rId20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88.png"/><Relationship Id="rId5" Type="http://schemas.openxmlformats.org/officeDocument/2006/relationships/image" Target="../media/image69.png"/><Relationship Id="rId15" Type="http://schemas.openxmlformats.org/officeDocument/2006/relationships/image" Target="../media/image90.png"/><Relationship Id="rId10" Type="http://schemas.openxmlformats.org/officeDocument/2006/relationships/image" Target="../media/image87.png"/><Relationship Id="rId19" Type="http://schemas.openxmlformats.org/officeDocument/2006/relationships/image" Target="../media/image94.png"/><Relationship Id="rId4" Type="http://schemas.openxmlformats.org/officeDocument/2006/relationships/image" Target="../media/image68.png"/><Relationship Id="rId9" Type="http://schemas.openxmlformats.org/officeDocument/2006/relationships/image" Target="../media/image86.png"/><Relationship Id="rId14" Type="http://schemas.openxmlformats.org/officeDocument/2006/relationships/image" Target="../media/image89.png"/><Relationship Id="rId22" Type="http://schemas.openxmlformats.org/officeDocument/2006/relationships/image" Target="../media/image9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4.png"/><Relationship Id="rId7" Type="http://schemas.openxmlformats.org/officeDocument/2006/relationships/image" Target="../media/image70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150.png"/><Relationship Id="rId5" Type="http://schemas.openxmlformats.org/officeDocument/2006/relationships/image" Target="../media/image85.png"/><Relationship Id="rId10" Type="http://schemas.openxmlformats.org/officeDocument/2006/relationships/image" Target="../media/image69.png"/><Relationship Id="rId4" Type="http://schemas.openxmlformats.org/officeDocument/2006/relationships/image" Target="../media/image65.png"/><Relationship Id="rId9" Type="http://schemas.openxmlformats.org/officeDocument/2006/relationships/image" Target="../media/image6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13" Type="http://schemas.openxmlformats.org/officeDocument/2006/relationships/image" Target="../media/image86.png"/><Relationship Id="rId18" Type="http://schemas.openxmlformats.org/officeDocument/2006/relationships/image" Target="../media/image158.png"/><Relationship Id="rId3" Type="http://schemas.openxmlformats.org/officeDocument/2006/relationships/image" Target="../media/image151.png"/><Relationship Id="rId21" Type="http://schemas.openxmlformats.org/officeDocument/2006/relationships/image" Target="../media/image161.png"/><Relationship Id="rId7" Type="http://schemas.openxmlformats.org/officeDocument/2006/relationships/image" Target="../media/image154.png"/><Relationship Id="rId12" Type="http://schemas.openxmlformats.org/officeDocument/2006/relationships/image" Target="../media/image67.png"/><Relationship Id="rId17" Type="http://schemas.openxmlformats.org/officeDocument/2006/relationships/image" Target="../media/image88.png"/><Relationship Id="rId2" Type="http://schemas.openxmlformats.org/officeDocument/2006/relationships/image" Target="../media/image93.png"/><Relationship Id="rId16" Type="http://schemas.openxmlformats.org/officeDocument/2006/relationships/image" Target="../media/image157.png"/><Relationship Id="rId20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3.png"/><Relationship Id="rId11" Type="http://schemas.openxmlformats.org/officeDocument/2006/relationships/image" Target="../media/image65.png"/><Relationship Id="rId5" Type="http://schemas.openxmlformats.org/officeDocument/2006/relationships/image" Target="../media/image63.png"/><Relationship Id="rId15" Type="http://schemas.openxmlformats.org/officeDocument/2006/relationships/image" Target="../media/image156.png"/><Relationship Id="rId10" Type="http://schemas.openxmlformats.org/officeDocument/2006/relationships/image" Target="../media/image85.png"/><Relationship Id="rId19" Type="http://schemas.openxmlformats.org/officeDocument/2006/relationships/image" Target="../media/image159.png"/><Relationship Id="rId4" Type="http://schemas.openxmlformats.org/officeDocument/2006/relationships/image" Target="../media/image152.png"/><Relationship Id="rId9" Type="http://schemas.openxmlformats.org/officeDocument/2006/relationships/image" Target="../media/image64.png"/><Relationship Id="rId14" Type="http://schemas.openxmlformats.org/officeDocument/2006/relationships/image" Target="../media/image87.png"/><Relationship Id="rId22" Type="http://schemas.openxmlformats.org/officeDocument/2006/relationships/image" Target="../media/image16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1.png"/><Relationship Id="rId18" Type="http://schemas.openxmlformats.org/officeDocument/2006/relationships/image" Target="../media/image13.png"/><Relationship Id="rId3" Type="http://schemas.openxmlformats.org/officeDocument/2006/relationships/image" Target="../media/image15.png"/><Relationship Id="rId7" Type="http://schemas.openxmlformats.org/officeDocument/2006/relationships/image" Target="../media/image9.png"/><Relationship Id="rId12" Type="http://schemas.openxmlformats.org/officeDocument/2006/relationships/image" Target="../media/image20.pn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image" Target="../media/image7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26" Type="http://schemas.openxmlformats.org/officeDocument/2006/relationships/image" Target="../media/image48.png"/><Relationship Id="rId3" Type="http://schemas.openxmlformats.org/officeDocument/2006/relationships/image" Target="../media/image26.png"/><Relationship Id="rId21" Type="http://schemas.openxmlformats.org/officeDocument/2006/relationships/image" Target="../media/image44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5" Type="http://schemas.openxmlformats.org/officeDocument/2006/relationships/image" Target="../media/image47.png"/><Relationship Id="rId2" Type="http://schemas.openxmlformats.org/officeDocument/2006/relationships/image" Target="../media/image25.png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24" Type="http://schemas.openxmlformats.org/officeDocument/2006/relationships/image" Target="../media/image2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23" Type="http://schemas.openxmlformats.org/officeDocument/2006/relationships/image" Target="../media/image46.pn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Relationship Id="rId22" Type="http://schemas.openxmlformats.org/officeDocument/2006/relationships/image" Target="../media/image45.png"/><Relationship Id="rId27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0.png"/><Relationship Id="rId18" Type="http://schemas.openxmlformats.org/officeDocument/2006/relationships/image" Target="../media/image65.png"/><Relationship Id="rId26" Type="http://schemas.openxmlformats.org/officeDocument/2006/relationships/image" Target="../media/image73.png"/><Relationship Id="rId3" Type="http://schemas.openxmlformats.org/officeDocument/2006/relationships/image" Target="../media/image51.png"/><Relationship Id="rId21" Type="http://schemas.openxmlformats.org/officeDocument/2006/relationships/image" Target="../media/image68.png"/><Relationship Id="rId7" Type="http://schemas.openxmlformats.org/officeDocument/2006/relationships/image" Target="../media/image55.png"/><Relationship Id="rId12" Type="http://schemas.openxmlformats.org/officeDocument/2006/relationships/image" Target="../media/image59.png"/><Relationship Id="rId17" Type="http://schemas.openxmlformats.org/officeDocument/2006/relationships/image" Target="../media/image64.png"/><Relationship Id="rId25" Type="http://schemas.openxmlformats.org/officeDocument/2006/relationships/image" Target="../media/image72.png"/><Relationship Id="rId2" Type="http://schemas.openxmlformats.org/officeDocument/2006/relationships/image" Target="../media/image50.png"/><Relationship Id="rId16" Type="http://schemas.openxmlformats.org/officeDocument/2006/relationships/image" Target="../media/image63.png"/><Relationship Id="rId20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8.png"/><Relationship Id="rId24" Type="http://schemas.openxmlformats.org/officeDocument/2006/relationships/image" Target="../media/image71.png"/><Relationship Id="rId5" Type="http://schemas.openxmlformats.org/officeDocument/2006/relationships/image" Target="../media/image53.png"/><Relationship Id="rId15" Type="http://schemas.openxmlformats.org/officeDocument/2006/relationships/image" Target="../media/image62.png"/><Relationship Id="rId23" Type="http://schemas.openxmlformats.org/officeDocument/2006/relationships/image" Target="../media/image70.png"/><Relationship Id="rId10" Type="http://schemas.openxmlformats.org/officeDocument/2006/relationships/image" Target="../media/image57.png"/><Relationship Id="rId19" Type="http://schemas.openxmlformats.org/officeDocument/2006/relationships/image" Target="../media/image66.png"/><Relationship Id="rId4" Type="http://schemas.openxmlformats.org/officeDocument/2006/relationships/image" Target="../media/image52.png"/><Relationship Id="rId9" Type="http://schemas.openxmlformats.org/officeDocument/2006/relationships/image" Target="../media/image18.png"/><Relationship Id="rId14" Type="http://schemas.openxmlformats.org/officeDocument/2006/relationships/image" Target="../media/image61.png"/><Relationship Id="rId22" Type="http://schemas.openxmlformats.org/officeDocument/2006/relationships/image" Target="../media/image69.png"/><Relationship Id="rId27" Type="http://schemas.openxmlformats.org/officeDocument/2006/relationships/image" Target="../media/image7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5.png"/><Relationship Id="rId18" Type="http://schemas.openxmlformats.org/officeDocument/2006/relationships/image" Target="../media/image92.png"/><Relationship Id="rId3" Type="http://schemas.openxmlformats.org/officeDocument/2006/relationships/image" Target="../media/image84.png"/><Relationship Id="rId21" Type="http://schemas.openxmlformats.org/officeDocument/2006/relationships/image" Target="../media/image95.png"/><Relationship Id="rId7" Type="http://schemas.openxmlformats.org/officeDocument/2006/relationships/image" Target="../media/image69.png"/><Relationship Id="rId12" Type="http://schemas.openxmlformats.org/officeDocument/2006/relationships/image" Target="../media/image88.png"/><Relationship Id="rId17" Type="http://schemas.openxmlformats.org/officeDocument/2006/relationships/image" Target="../media/image91.png"/><Relationship Id="rId2" Type="http://schemas.openxmlformats.org/officeDocument/2006/relationships/image" Target="../media/image64.png"/><Relationship Id="rId16" Type="http://schemas.openxmlformats.org/officeDocument/2006/relationships/image" Target="../media/image90.png"/><Relationship Id="rId20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87.png"/><Relationship Id="rId5" Type="http://schemas.openxmlformats.org/officeDocument/2006/relationships/image" Target="../media/image71.png"/><Relationship Id="rId15" Type="http://schemas.openxmlformats.org/officeDocument/2006/relationships/image" Target="../media/image89.png"/><Relationship Id="rId23" Type="http://schemas.openxmlformats.org/officeDocument/2006/relationships/image" Target="../media/image97.png"/><Relationship Id="rId10" Type="http://schemas.openxmlformats.org/officeDocument/2006/relationships/image" Target="../media/image86.png"/><Relationship Id="rId19" Type="http://schemas.openxmlformats.org/officeDocument/2006/relationships/image" Target="../media/image93.png"/><Relationship Id="rId4" Type="http://schemas.openxmlformats.org/officeDocument/2006/relationships/image" Target="../media/image70.png"/><Relationship Id="rId9" Type="http://schemas.openxmlformats.org/officeDocument/2006/relationships/image" Target="../media/image85.png"/><Relationship Id="rId14" Type="http://schemas.openxmlformats.org/officeDocument/2006/relationships/image" Target="../media/image67.png"/><Relationship Id="rId22" Type="http://schemas.openxmlformats.org/officeDocument/2006/relationships/image" Target="../media/image9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828800"/>
            <a:ext cx="8458200" cy="1622425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en-US" sz="2400" b="1" dirty="0" smtClean="0">
                <a:solidFill>
                  <a:srgbClr val="0000FF"/>
                </a:solidFill>
                <a:latin typeface="Georgia" pitchFamily="18" charset="0"/>
                <a:ea typeface="Tahoma" pitchFamily="34" charset="0"/>
                <a:cs typeface="Times New Roman" pitchFamily="18" charset="0"/>
              </a:rPr>
              <a:t>Analysis</a:t>
            </a:r>
            <a:r>
              <a:rPr lang="en-US" sz="2400" b="1" dirty="0" smtClean="0">
                <a:solidFill>
                  <a:schemeClr val="tx1"/>
                </a:solidFill>
                <a:latin typeface="Georgia" pitchFamily="18" charset="0"/>
                <a:ea typeface="Tahoma" pitchFamily="34" charset="0"/>
                <a:cs typeface="Times New Roman" pitchFamily="18" charset="0"/>
              </a:rPr>
              <a:t> of </a:t>
            </a:r>
            <a:r>
              <a:rPr lang="en-US" sz="2400" b="1" dirty="0" err="1" smtClean="0">
                <a:latin typeface="Georgia" pitchFamily="18" charset="0"/>
                <a:ea typeface="Tahoma" pitchFamily="34" charset="0"/>
                <a:cs typeface="Times New Roman" pitchFamily="18" charset="0"/>
              </a:rPr>
              <a:t>Precoding</a:t>
            </a:r>
            <a:r>
              <a:rPr lang="en-US" sz="2400" b="1" dirty="0" smtClean="0">
                <a:latin typeface="Georgia" pitchFamily="18" charset="0"/>
                <a:ea typeface="Tahoma" pitchFamily="34" charset="0"/>
                <a:cs typeface="Times New Roman" pitchFamily="18" charset="0"/>
              </a:rPr>
              <a:t>-based Intersession Network Coding and The Corresponding </a:t>
            </a:r>
            <a:r>
              <a:rPr lang="en-US" sz="2400" b="1" dirty="0" smtClean="0">
                <a:solidFill>
                  <a:srgbClr val="FF0000"/>
                </a:solidFill>
                <a:latin typeface="Georgia" pitchFamily="18" charset="0"/>
                <a:ea typeface="Tahoma" pitchFamily="34" charset="0"/>
                <a:cs typeface="Times New Roman" pitchFamily="18" charset="0"/>
              </a:rPr>
              <a:t>3-Unicast Interference Alignment</a:t>
            </a:r>
            <a:r>
              <a:rPr lang="en-US" sz="2400" b="1" dirty="0" smtClean="0">
                <a:latin typeface="Georgia" pitchFamily="18" charset="0"/>
                <a:ea typeface="Tahoma" pitchFamily="34" charset="0"/>
                <a:cs typeface="Times New Roman" pitchFamily="18" charset="0"/>
              </a:rPr>
              <a:t> Scheme</a:t>
            </a:r>
            <a:endParaRPr lang="en-US" sz="2400" b="1" dirty="0">
              <a:solidFill>
                <a:schemeClr val="tx1"/>
              </a:solidFill>
              <a:latin typeface="Georgia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114800"/>
            <a:ext cx="4343400" cy="16002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  <a:ea typeface="Arial Unicode MS" pitchFamily="34" charset="-128"/>
                <a:cs typeface="Times" pitchFamily="18" charset="0"/>
              </a:rPr>
              <a:t>Jaemin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  <a:ea typeface="Arial Unicode MS" pitchFamily="34" charset="-128"/>
                <a:cs typeface="Times" pitchFamily="18" charset="0"/>
              </a:rPr>
              <a:t> Han,  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  <a:ea typeface="Arial Unicode MS" pitchFamily="34" charset="-128"/>
                <a:cs typeface="Times" pitchFamily="18" charset="0"/>
              </a:rPr>
              <a:t>Chih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  <a:ea typeface="Arial Unicode MS" pitchFamily="34" charset="-128"/>
                <a:cs typeface="Times" pitchFamily="18" charset="0"/>
              </a:rPr>
              <a:t>-Chun Wang</a:t>
            </a:r>
            <a:r>
              <a:rPr lang="en-US" sz="1800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  <a:ea typeface="Arial Unicode MS" pitchFamily="34" charset="-128"/>
                <a:cs typeface="Times" pitchFamily="18" charset="0"/>
              </a:rPr>
              <a:t>*</a:t>
            </a:r>
            <a:endParaRPr lang="en-US" sz="1800" baseline="30000" dirty="0">
              <a:solidFill>
                <a:schemeClr val="tx1">
                  <a:lumMod val="85000"/>
                  <a:lumOff val="15000"/>
                </a:schemeClr>
              </a:solidFill>
              <a:latin typeface="Georgia" pitchFamily="18" charset="0"/>
              <a:ea typeface="Arial Unicode MS" pitchFamily="34" charset="-128"/>
              <a:cs typeface="Times" pitchFamily="18" charset="0"/>
            </a:endParaRP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  <a:ea typeface="Arial Unicode MS" pitchFamily="34" charset="-128"/>
                <a:cs typeface="Times" pitchFamily="18" charset="0"/>
              </a:rPr>
              <a:t>Center for Wireless Systems and Applications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Arial Unicode MS" pitchFamily="34" charset="-128"/>
                <a:cs typeface="Times" pitchFamily="18" charset="0"/>
              </a:rPr>
              <a:t>School of ECE,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  <a:ea typeface="Arial Unicode MS" pitchFamily="34" charset="-128"/>
                <a:cs typeface="Times" pitchFamily="18" charset="0"/>
              </a:rPr>
              <a:t>Purdue University 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029200" y="4114800"/>
            <a:ext cx="34290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Georgia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Arial Unicode MS" pitchFamily="34" charset="-128"/>
                <a:cs typeface="Times" pitchFamily="18" charset="0"/>
              </a:rPr>
              <a:t>Ness B.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a typeface="Arial Unicode MS" pitchFamily="34" charset="-128"/>
                <a:cs typeface="Times" pitchFamily="18" charset="0"/>
              </a:rPr>
              <a:t>Shroff</a:t>
            </a:r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ea typeface="Arial Unicode MS" pitchFamily="34" charset="-128"/>
              <a:cs typeface="Times" pitchFamily="18" charset="0"/>
            </a:endParaRP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Arial Unicode MS" pitchFamily="34" charset="-128"/>
                <a:cs typeface="Times" pitchFamily="18" charset="0"/>
              </a:rPr>
              <a:t>Department of ECE and CSE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Arial Unicode MS" pitchFamily="34" charset="-128"/>
                <a:cs typeface="Times" pitchFamily="18" charset="0"/>
              </a:rPr>
              <a:t>The Ohio State University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01691" y="6629400"/>
            <a:ext cx="2133600" cy="228600"/>
          </a:xfrm>
        </p:spPr>
        <p:txBody>
          <a:bodyPr/>
          <a:lstStyle/>
          <a:p>
            <a:r>
              <a:rPr lang="en-US" dirty="0" smtClean="0"/>
              <a:t>Han, Wang, and </a:t>
            </a:r>
            <a:r>
              <a:rPr lang="en-US" dirty="0" err="1" smtClean="0"/>
              <a:t>Shroff</a:t>
            </a:r>
            <a:r>
              <a:rPr lang="en-US" dirty="0" smtClean="0"/>
              <a:t> – p. </a:t>
            </a:r>
            <a:fld id="{727756F9-E0AE-4D91-8979-E4A9095B759C}" type="slidenum">
              <a:rPr lang="en-US" smtClean="0"/>
              <a:pPr/>
              <a:t>1</a:t>
            </a:fld>
            <a:r>
              <a:rPr lang="en-US" dirty="0" smtClean="0"/>
              <a:t>/20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Role of 1-Edge Cuts</a:t>
            </a:r>
            <a:endParaRPr lang="en-US" dirty="0"/>
          </a:p>
        </p:txBody>
      </p:sp>
      <p:sp>
        <p:nvSpPr>
          <p:cNvPr id="77" name="Content Placeholder 2"/>
          <p:cNvSpPr txBox="1">
            <a:spLocks/>
          </p:cNvSpPr>
          <p:nvPr/>
        </p:nvSpPr>
        <p:spPr>
          <a:xfrm>
            <a:off x="-533400" y="4572000"/>
            <a:ext cx="9448800" cy="6258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Tahoma" pitchFamily="34" charset="0"/>
              <a:buChar char="−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dirty="0" smtClean="0"/>
              <a:t>That is, the 1-edge cuts decompose the channel gain                as a</a:t>
            </a:r>
          </a:p>
          <a:p>
            <a:pPr lvl="2">
              <a:buNone/>
            </a:pPr>
            <a:r>
              <a:rPr lang="en-US" dirty="0" smtClean="0"/>
              <a:t>	product of multiple irreducible components.</a:t>
            </a:r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152400" y="1371600"/>
            <a:ext cx="8763000" cy="2645968"/>
            <a:chOff x="624839" y="1752600"/>
            <a:chExt cx="8122921" cy="2452698"/>
          </a:xfrm>
        </p:grpSpPr>
        <p:sp>
          <p:nvSpPr>
            <p:cNvPr id="7" name="Rectangle 6"/>
            <p:cNvSpPr/>
            <p:nvPr/>
          </p:nvSpPr>
          <p:spPr>
            <a:xfrm>
              <a:off x="624839" y="1752600"/>
              <a:ext cx="8122921" cy="245269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339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817" y="1809463"/>
              <a:ext cx="8004603" cy="2341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733800"/>
            <a:ext cx="1301996" cy="27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Han, Wang, and Shroff – p. </a:t>
            </a:r>
            <a:fld id="{727756F9-E0AE-4D91-8979-E4A9095B759C}" type="slidenum">
              <a:rPr lang="en-US" smtClean="0"/>
              <a:pPr/>
              <a:t>10</a:t>
            </a:fld>
            <a:r>
              <a:rPr lang="en-US" smtClean="0"/>
              <a:t>/20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4210" y="4614040"/>
            <a:ext cx="75875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29763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81400"/>
            <a:ext cx="1741845" cy="3159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GTC of L ≠ 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9345"/>
            <a:ext cx="8229600" cy="822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i="1" dirty="0" smtClean="0"/>
              <a:t>Proposition 1 </a:t>
            </a:r>
            <a:r>
              <a:rPr lang="en-US" sz="1800" dirty="0" smtClean="0"/>
              <a:t> </a:t>
            </a:r>
            <a:r>
              <a:rPr lang="en-US" sz="1500" dirty="0" smtClean="0"/>
              <a:t>                          </a:t>
            </a:r>
          </a:p>
          <a:p>
            <a:pPr marL="0" indent="0">
              <a:buNone/>
            </a:pPr>
            <a:r>
              <a:rPr lang="en-US" sz="1500" dirty="0" smtClean="0"/>
              <a:t>                                    such that                          &amp;                                                satisfies </a:t>
            </a:r>
            <a:endParaRPr lang="en-US" sz="15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2221" y="1721643"/>
            <a:ext cx="1358704" cy="20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0" y="2133600"/>
            <a:ext cx="2514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Tahoma" pitchFamily="34" charset="0"/>
              <a:buChar char="−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700" dirty="0" smtClean="0"/>
              <a:t>Proof of          </a:t>
            </a:r>
            <a:endParaRPr lang="en-US" sz="13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7927" y="1693119"/>
            <a:ext cx="1118690" cy="258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2524" y="1700204"/>
            <a:ext cx="1077731" cy="244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4927" y="1720801"/>
            <a:ext cx="253434" cy="168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733833"/>
            <a:ext cx="1015434" cy="194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5854" y="1709282"/>
            <a:ext cx="597892" cy="22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4343400"/>
            <a:ext cx="915759" cy="230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5638800"/>
            <a:ext cx="906132" cy="219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2" name="Rectangle 131"/>
          <p:cNvSpPr/>
          <p:nvPr/>
        </p:nvSpPr>
        <p:spPr>
          <a:xfrm>
            <a:off x="480561" y="1345473"/>
            <a:ext cx="7922564" cy="6564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3581400" y="3200400"/>
            <a:ext cx="546745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Step 1: WLOG, consider                     and </a:t>
            </a:r>
          </a:p>
          <a:p>
            <a:endParaRPr lang="en-US" dirty="0" smtClean="0"/>
          </a:p>
          <a:p>
            <a:r>
              <a:rPr lang="en-US" dirty="0" smtClean="0"/>
              <a:t>Step 2: Establish that       is upstream of         . Intuitively, </a:t>
            </a:r>
          </a:p>
          <a:p>
            <a:r>
              <a:rPr lang="en-US" dirty="0" smtClean="0"/>
              <a:t>	                                and</a:t>
            </a:r>
          </a:p>
          <a:p>
            <a:endParaRPr lang="en-US" dirty="0" smtClean="0"/>
          </a:p>
          <a:p>
            <a:r>
              <a:rPr lang="en-US" dirty="0" smtClean="0"/>
              <a:t>Step 3:  Examine L(x) and R(x) </a:t>
            </a:r>
            <a:r>
              <a:rPr lang="en-US" dirty="0" err="1" smtClean="0"/>
              <a:t>saparately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8" name="Picture 2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676400" y="2133600"/>
            <a:ext cx="533400" cy="386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0" name="Group 109"/>
          <p:cNvGrpSpPr/>
          <p:nvPr/>
        </p:nvGrpSpPr>
        <p:grpSpPr>
          <a:xfrm>
            <a:off x="2209800" y="2362200"/>
            <a:ext cx="2743200" cy="685800"/>
            <a:chOff x="2199829" y="2225427"/>
            <a:chExt cx="2006411" cy="400612"/>
          </a:xfrm>
        </p:grpSpPr>
        <p:pic>
          <p:nvPicPr>
            <p:cNvPr id="111" name="Picture 1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9829" y="2225427"/>
              <a:ext cx="2006411" cy="200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2" name="Picture 13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7449" y="2425733"/>
              <a:ext cx="1993057" cy="200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3" name="TextBox 112"/>
          <p:cNvSpPr txBox="1"/>
          <p:nvPr/>
        </p:nvSpPr>
        <p:spPr>
          <a:xfrm>
            <a:off x="2286000" y="2057400"/>
            <a:ext cx="733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Recall</a:t>
            </a:r>
            <a:endParaRPr lang="en-US" dirty="0"/>
          </a:p>
        </p:txBody>
      </p:sp>
      <p:grpSp>
        <p:nvGrpSpPr>
          <p:cNvPr id="117" name="Group 116"/>
          <p:cNvGrpSpPr/>
          <p:nvPr/>
        </p:nvGrpSpPr>
        <p:grpSpPr>
          <a:xfrm>
            <a:off x="5105400" y="2057401"/>
            <a:ext cx="4038600" cy="1447800"/>
            <a:chOff x="4000500" y="2057400"/>
            <a:chExt cx="5143500" cy="1781175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086225" y="2057400"/>
              <a:ext cx="5057775" cy="4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086225" y="2514600"/>
              <a:ext cx="5057775" cy="4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0" name="Picture 4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000500" y="2971800"/>
              <a:ext cx="5143500" cy="4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1" name="Picture 5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000500" y="3352800"/>
              <a:ext cx="5143500" cy="4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8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10000"/>
            <a:ext cx="915759" cy="230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810000"/>
            <a:ext cx="906132" cy="219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638800" y="4411980"/>
            <a:ext cx="304800" cy="23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343400" y="4648200"/>
            <a:ext cx="1857375" cy="301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705600" y="4648200"/>
            <a:ext cx="2085975" cy="33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391400" y="4398580"/>
            <a:ext cx="288822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45691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81400"/>
            <a:ext cx="1741845" cy="3159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GTC of L ≠ 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9345"/>
            <a:ext cx="8229600" cy="822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i="1" dirty="0" smtClean="0"/>
              <a:t>Proposition 1 </a:t>
            </a:r>
            <a:r>
              <a:rPr lang="en-US" sz="1800" dirty="0" smtClean="0"/>
              <a:t> </a:t>
            </a:r>
            <a:r>
              <a:rPr lang="en-US" sz="1500" dirty="0" smtClean="0"/>
              <a:t>                          </a:t>
            </a:r>
          </a:p>
          <a:p>
            <a:pPr marL="0" indent="0">
              <a:buNone/>
            </a:pPr>
            <a:r>
              <a:rPr lang="en-US" sz="1500" dirty="0" smtClean="0"/>
              <a:t>                                    such that                          &amp;                                                satisfies </a:t>
            </a:r>
            <a:endParaRPr lang="en-US" sz="15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2221" y="1721643"/>
            <a:ext cx="1358704" cy="20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0" y="2133600"/>
            <a:ext cx="2514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Tahoma" pitchFamily="34" charset="0"/>
              <a:buChar char="−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700" dirty="0" smtClean="0"/>
              <a:t>Proof of          </a:t>
            </a:r>
            <a:endParaRPr lang="en-US" sz="13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7927" y="1693119"/>
            <a:ext cx="1118690" cy="258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2524" y="1700204"/>
            <a:ext cx="1077731" cy="244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4927" y="1720801"/>
            <a:ext cx="253434" cy="168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733833"/>
            <a:ext cx="1015434" cy="194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5854" y="1709282"/>
            <a:ext cx="597892" cy="22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4343400"/>
            <a:ext cx="915759" cy="230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5638800"/>
            <a:ext cx="906132" cy="219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2" name="Rectangle 131"/>
          <p:cNvSpPr/>
          <p:nvPr/>
        </p:nvSpPr>
        <p:spPr>
          <a:xfrm>
            <a:off x="480561" y="1345473"/>
            <a:ext cx="7922564" cy="6564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3581400" y="3200400"/>
            <a:ext cx="546745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Step 1: WLOG, consider                     and </a:t>
            </a:r>
          </a:p>
          <a:p>
            <a:endParaRPr lang="en-US" dirty="0" smtClean="0"/>
          </a:p>
          <a:p>
            <a:r>
              <a:rPr lang="en-US" dirty="0" smtClean="0"/>
              <a:t>Step 2: Establish that       is upstream of         . Intuitively, </a:t>
            </a:r>
          </a:p>
          <a:p>
            <a:r>
              <a:rPr lang="en-US" dirty="0" smtClean="0"/>
              <a:t>	                                and</a:t>
            </a:r>
          </a:p>
          <a:p>
            <a:endParaRPr lang="en-US" dirty="0" smtClean="0"/>
          </a:p>
          <a:p>
            <a:r>
              <a:rPr lang="en-US" dirty="0" smtClean="0"/>
              <a:t>Step 3:  Examine L(x) and R(x) </a:t>
            </a:r>
            <a:r>
              <a:rPr lang="en-US" dirty="0" err="1" smtClean="0"/>
              <a:t>saparately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8" name="Picture 2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676400" y="2133600"/>
            <a:ext cx="533400" cy="386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109"/>
          <p:cNvGrpSpPr/>
          <p:nvPr/>
        </p:nvGrpSpPr>
        <p:grpSpPr>
          <a:xfrm>
            <a:off x="2209800" y="2362200"/>
            <a:ext cx="2743200" cy="685800"/>
            <a:chOff x="2199829" y="2225427"/>
            <a:chExt cx="2006411" cy="400612"/>
          </a:xfrm>
        </p:grpSpPr>
        <p:pic>
          <p:nvPicPr>
            <p:cNvPr id="111" name="Picture 1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9829" y="2225427"/>
              <a:ext cx="2006411" cy="200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2" name="Picture 13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7449" y="2425733"/>
              <a:ext cx="1993057" cy="200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3" name="TextBox 112"/>
          <p:cNvSpPr txBox="1"/>
          <p:nvPr/>
        </p:nvSpPr>
        <p:spPr>
          <a:xfrm>
            <a:off x="2286000" y="2057400"/>
            <a:ext cx="733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Recall</a:t>
            </a:r>
            <a:endParaRPr lang="en-US" dirty="0"/>
          </a:p>
        </p:txBody>
      </p:sp>
      <p:grpSp>
        <p:nvGrpSpPr>
          <p:cNvPr id="5" name="Group 116"/>
          <p:cNvGrpSpPr/>
          <p:nvPr/>
        </p:nvGrpSpPr>
        <p:grpSpPr>
          <a:xfrm>
            <a:off x="5105400" y="2057401"/>
            <a:ext cx="4038600" cy="1447800"/>
            <a:chOff x="4000500" y="2057400"/>
            <a:chExt cx="5143500" cy="1781175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086225" y="2057400"/>
              <a:ext cx="5057775" cy="4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086225" y="2514600"/>
              <a:ext cx="5057775" cy="4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0" name="Picture 4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000500" y="2971800"/>
              <a:ext cx="5143500" cy="4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1" name="Picture 5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4000500" y="3352800"/>
              <a:ext cx="5143500" cy="4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8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10000"/>
            <a:ext cx="915759" cy="230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810000"/>
            <a:ext cx="906132" cy="219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638800" y="4411980"/>
            <a:ext cx="304800" cy="23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343400" y="4648200"/>
            <a:ext cx="1857375" cy="301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705600" y="4648200"/>
            <a:ext cx="2085975" cy="33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391400" y="4398580"/>
            <a:ext cx="288822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45691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81400"/>
            <a:ext cx="1741845" cy="3159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GTC of L ≠ 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9345"/>
            <a:ext cx="8229600" cy="822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i="1" dirty="0" smtClean="0"/>
              <a:t>Proposition 1 </a:t>
            </a:r>
            <a:r>
              <a:rPr lang="en-US" sz="1800" dirty="0" smtClean="0"/>
              <a:t> </a:t>
            </a:r>
            <a:r>
              <a:rPr lang="en-US" sz="1500" dirty="0" smtClean="0"/>
              <a:t>                          </a:t>
            </a:r>
          </a:p>
          <a:p>
            <a:pPr marL="0" indent="0">
              <a:buNone/>
            </a:pPr>
            <a:r>
              <a:rPr lang="en-US" sz="1500" dirty="0" smtClean="0"/>
              <a:t>                                    such that                          &amp;                                                satisfies </a:t>
            </a:r>
            <a:endParaRPr lang="en-US" sz="15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2221" y="1721643"/>
            <a:ext cx="1358704" cy="20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0" y="2133600"/>
            <a:ext cx="2514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Tahoma" pitchFamily="34" charset="0"/>
              <a:buChar char="−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700" dirty="0" smtClean="0"/>
              <a:t>Proof of          </a:t>
            </a:r>
            <a:endParaRPr lang="en-US" sz="13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7927" y="1693119"/>
            <a:ext cx="1118690" cy="258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2524" y="1700204"/>
            <a:ext cx="1077731" cy="244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4927" y="1720801"/>
            <a:ext cx="253434" cy="168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733833"/>
            <a:ext cx="1015434" cy="194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5854" y="1709282"/>
            <a:ext cx="597892" cy="22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4343400"/>
            <a:ext cx="915759" cy="230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5638800"/>
            <a:ext cx="906132" cy="219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2" name="Rectangle 131"/>
          <p:cNvSpPr/>
          <p:nvPr/>
        </p:nvSpPr>
        <p:spPr>
          <a:xfrm>
            <a:off x="480561" y="1345473"/>
            <a:ext cx="7922564" cy="6564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3581400" y="3200400"/>
            <a:ext cx="546745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Step 1: WLOG, consider                     and </a:t>
            </a:r>
          </a:p>
          <a:p>
            <a:endParaRPr lang="en-US" dirty="0" smtClean="0"/>
          </a:p>
          <a:p>
            <a:r>
              <a:rPr lang="en-US" dirty="0" smtClean="0"/>
              <a:t>Step 2: Establish that       is upstream of         . Intuitively, </a:t>
            </a:r>
          </a:p>
          <a:p>
            <a:r>
              <a:rPr lang="en-US" dirty="0" smtClean="0"/>
              <a:t>	                                and</a:t>
            </a:r>
          </a:p>
          <a:p>
            <a:endParaRPr lang="en-US" dirty="0" smtClean="0"/>
          </a:p>
          <a:p>
            <a:r>
              <a:rPr lang="en-US" dirty="0" smtClean="0"/>
              <a:t>Step 3:  Examine L(x) and R(x) </a:t>
            </a:r>
            <a:r>
              <a:rPr lang="en-US" dirty="0" err="1" smtClean="0"/>
              <a:t>saparately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8" name="Picture 2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676400" y="2133600"/>
            <a:ext cx="533400" cy="386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109"/>
          <p:cNvGrpSpPr/>
          <p:nvPr/>
        </p:nvGrpSpPr>
        <p:grpSpPr>
          <a:xfrm>
            <a:off x="2209800" y="2362200"/>
            <a:ext cx="2743200" cy="685800"/>
            <a:chOff x="2199829" y="2225427"/>
            <a:chExt cx="2006411" cy="400612"/>
          </a:xfrm>
        </p:grpSpPr>
        <p:pic>
          <p:nvPicPr>
            <p:cNvPr id="111" name="Picture 1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9829" y="2225427"/>
              <a:ext cx="2006411" cy="200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2" name="Picture 13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7449" y="2425733"/>
              <a:ext cx="1993057" cy="200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3" name="TextBox 112"/>
          <p:cNvSpPr txBox="1"/>
          <p:nvPr/>
        </p:nvSpPr>
        <p:spPr>
          <a:xfrm>
            <a:off x="2286000" y="2057400"/>
            <a:ext cx="733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Recall</a:t>
            </a:r>
            <a:endParaRPr lang="en-US" dirty="0"/>
          </a:p>
        </p:txBody>
      </p:sp>
      <p:grpSp>
        <p:nvGrpSpPr>
          <p:cNvPr id="5" name="Group 116"/>
          <p:cNvGrpSpPr/>
          <p:nvPr/>
        </p:nvGrpSpPr>
        <p:grpSpPr>
          <a:xfrm>
            <a:off x="5105400" y="2057401"/>
            <a:ext cx="4038600" cy="1447800"/>
            <a:chOff x="4000500" y="2057400"/>
            <a:chExt cx="5143500" cy="1781175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086225" y="2057400"/>
              <a:ext cx="5057775" cy="4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086225" y="2514600"/>
              <a:ext cx="5057775" cy="4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0" name="Picture 4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000500" y="2971800"/>
              <a:ext cx="5143500" cy="4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1" name="Picture 5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4000500" y="3352800"/>
              <a:ext cx="5143500" cy="4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8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10000"/>
            <a:ext cx="915759" cy="230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810000"/>
            <a:ext cx="906132" cy="219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638800" y="4411980"/>
            <a:ext cx="304800" cy="23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343400" y="4648200"/>
            <a:ext cx="1857375" cy="301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705600" y="4648200"/>
            <a:ext cx="2085975" cy="33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391400" y="4398580"/>
            <a:ext cx="288822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45691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81400"/>
            <a:ext cx="1741845" cy="3159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GTC of L ≠ 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9345"/>
            <a:ext cx="8229600" cy="822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i="1" dirty="0" smtClean="0"/>
              <a:t>Proposition 1 </a:t>
            </a:r>
            <a:r>
              <a:rPr lang="en-US" sz="1800" dirty="0" smtClean="0"/>
              <a:t> </a:t>
            </a:r>
            <a:r>
              <a:rPr lang="en-US" sz="1500" dirty="0" smtClean="0"/>
              <a:t>                          </a:t>
            </a:r>
          </a:p>
          <a:p>
            <a:pPr marL="0" indent="0">
              <a:buNone/>
            </a:pPr>
            <a:r>
              <a:rPr lang="en-US" sz="1500" dirty="0" smtClean="0"/>
              <a:t>                                    such that                          &amp;                                                satisfies </a:t>
            </a:r>
            <a:endParaRPr lang="en-US" sz="15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2221" y="1721643"/>
            <a:ext cx="1358704" cy="20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0" y="2133600"/>
            <a:ext cx="2514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Tahoma" pitchFamily="34" charset="0"/>
              <a:buChar char="−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700" dirty="0" smtClean="0"/>
              <a:t>Proof of          </a:t>
            </a:r>
            <a:endParaRPr lang="en-US" sz="13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7927" y="1693119"/>
            <a:ext cx="1118690" cy="258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2524" y="1700204"/>
            <a:ext cx="1077731" cy="244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4927" y="1720801"/>
            <a:ext cx="253434" cy="168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733833"/>
            <a:ext cx="1015434" cy="194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5854" y="1709282"/>
            <a:ext cx="597892" cy="22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4343400"/>
            <a:ext cx="915759" cy="230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5638800"/>
            <a:ext cx="906132" cy="219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2" name="Rectangle 131"/>
          <p:cNvSpPr/>
          <p:nvPr/>
        </p:nvSpPr>
        <p:spPr>
          <a:xfrm>
            <a:off x="480561" y="1345473"/>
            <a:ext cx="7922564" cy="6564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3581400" y="3200400"/>
            <a:ext cx="546745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Step 1: WLOG, consider                     and </a:t>
            </a:r>
          </a:p>
          <a:p>
            <a:endParaRPr lang="en-US" dirty="0" smtClean="0"/>
          </a:p>
          <a:p>
            <a:r>
              <a:rPr lang="en-US" dirty="0" smtClean="0"/>
              <a:t>Step 2: Establish that       is upstream of         . Intuitively, </a:t>
            </a:r>
          </a:p>
          <a:p>
            <a:r>
              <a:rPr lang="en-US" dirty="0" smtClean="0"/>
              <a:t>	                                and</a:t>
            </a:r>
          </a:p>
          <a:p>
            <a:endParaRPr lang="en-US" dirty="0" smtClean="0"/>
          </a:p>
          <a:p>
            <a:r>
              <a:rPr lang="en-US" dirty="0" smtClean="0"/>
              <a:t>Step 3:  Examine L(x) and R(x) </a:t>
            </a:r>
            <a:r>
              <a:rPr lang="en-US" dirty="0" err="1" smtClean="0"/>
              <a:t>saparately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8" name="Picture 2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676400" y="2133600"/>
            <a:ext cx="533400" cy="386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109"/>
          <p:cNvGrpSpPr/>
          <p:nvPr/>
        </p:nvGrpSpPr>
        <p:grpSpPr>
          <a:xfrm>
            <a:off x="2209800" y="2362200"/>
            <a:ext cx="2743200" cy="685800"/>
            <a:chOff x="2199829" y="2225427"/>
            <a:chExt cx="2006411" cy="400612"/>
          </a:xfrm>
        </p:grpSpPr>
        <p:pic>
          <p:nvPicPr>
            <p:cNvPr id="111" name="Picture 1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9829" y="2225427"/>
              <a:ext cx="2006411" cy="200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2" name="Picture 13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7449" y="2425733"/>
              <a:ext cx="1993057" cy="200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3" name="TextBox 112"/>
          <p:cNvSpPr txBox="1"/>
          <p:nvPr/>
        </p:nvSpPr>
        <p:spPr>
          <a:xfrm>
            <a:off x="2286000" y="2057400"/>
            <a:ext cx="733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Recall</a:t>
            </a:r>
            <a:endParaRPr lang="en-US" dirty="0"/>
          </a:p>
        </p:txBody>
      </p:sp>
      <p:grpSp>
        <p:nvGrpSpPr>
          <p:cNvPr id="5" name="Group 116"/>
          <p:cNvGrpSpPr/>
          <p:nvPr/>
        </p:nvGrpSpPr>
        <p:grpSpPr>
          <a:xfrm>
            <a:off x="5105400" y="2057401"/>
            <a:ext cx="4038600" cy="1447800"/>
            <a:chOff x="4000500" y="2057400"/>
            <a:chExt cx="5143500" cy="1781175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086225" y="2057400"/>
              <a:ext cx="5057775" cy="4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086225" y="2514600"/>
              <a:ext cx="5057775" cy="4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0" name="Picture 4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000500" y="2971800"/>
              <a:ext cx="5143500" cy="4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1" name="Picture 5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4000500" y="3352800"/>
              <a:ext cx="5143500" cy="4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8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10000"/>
            <a:ext cx="915759" cy="230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810000"/>
            <a:ext cx="906132" cy="219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638800" y="4411980"/>
            <a:ext cx="304800" cy="23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343400" y="4648200"/>
            <a:ext cx="1857375" cy="301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705600" y="4648200"/>
            <a:ext cx="2085975" cy="33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391400" y="4398580"/>
            <a:ext cx="288822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45691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81400"/>
            <a:ext cx="1741845" cy="3159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GTC of L ≠ 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9345"/>
            <a:ext cx="8229600" cy="822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i="1" dirty="0" smtClean="0"/>
              <a:t>Proposition 1 </a:t>
            </a:r>
            <a:r>
              <a:rPr lang="en-US" sz="1800" dirty="0" smtClean="0"/>
              <a:t> </a:t>
            </a:r>
            <a:r>
              <a:rPr lang="en-US" sz="1500" dirty="0" smtClean="0"/>
              <a:t>                          </a:t>
            </a:r>
          </a:p>
          <a:p>
            <a:pPr marL="0" indent="0">
              <a:buNone/>
            </a:pPr>
            <a:r>
              <a:rPr lang="en-US" sz="1500" dirty="0" smtClean="0"/>
              <a:t>                                    such that                          &amp;                                                satisfies </a:t>
            </a:r>
            <a:endParaRPr lang="en-US" sz="15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2221" y="1721643"/>
            <a:ext cx="1358704" cy="20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0" y="2133600"/>
            <a:ext cx="2514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Tahoma" pitchFamily="34" charset="0"/>
              <a:buChar char="−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700" dirty="0" smtClean="0"/>
              <a:t>Proof of          </a:t>
            </a:r>
            <a:endParaRPr lang="en-US" sz="13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7927" y="1693119"/>
            <a:ext cx="1118690" cy="258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2524" y="1700204"/>
            <a:ext cx="1077731" cy="244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4927" y="1720801"/>
            <a:ext cx="253434" cy="168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733833"/>
            <a:ext cx="1015434" cy="194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5854" y="1709282"/>
            <a:ext cx="597892" cy="22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4343400"/>
            <a:ext cx="915759" cy="230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5638800"/>
            <a:ext cx="906132" cy="219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2" name="Rectangle 131"/>
          <p:cNvSpPr/>
          <p:nvPr/>
        </p:nvSpPr>
        <p:spPr>
          <a:xfrm>
            <a:off x="480561" y="1345473"/>
            <a:ext cx="7922564" cy="6564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3581400" y="3200400"/>
            <a:ext cx="546745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Step 1: WLOG, consider                     and </a:t>
            </a:r>
          </a:p>
          <a:p>
            <a:endParaRPr lang="en-US" dirty="0" smtClean="0"/>
          </a:p>
          <a:p>
            <a:r>
              <a:rPr lang="en-US" dirty="0" smtClean="0"/>
              <a:t>Step 2: Establish that       is upstream of         . Intuitively, </a:t>
            </a:r>
          </a:p>
          <a:p>
            <a:r>
              <a:rPr lang="en-US" dirty="0" smtClean="0"/>
              <a:t>	                                and</a:t>
            </a:r>
          </a:p>
          <a:p>
            <a:endParaRPr lang="en-US" dirty="0" smtClean="0"/>
          </a:p>
          <a:p>
            <a:r>
              <a:rPr lang="en-US" dirty="0" smtClean="0"/>
              <a:t>Step 3:  Examine L(x) and R(x) </a:t>
            </a:r>
            <a:r>
              <a:rPr lang="en-US" dirty="0" err="1" smtClean="0"/>
              <a:t>saparately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8" name="Picture 2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676400" y="2133600"/>
            <a:ext cx="533400" cy="386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109"/>
          <p:cNvGrpSpPr/>
          <p:nvPr/>
        </p:nvGrpSpPr>
        <p:grpSpPr>
          <a:xfrm>
            <a:off x="2209800" y="2362200"/>
            <a:ext cx="2743200" cy="685800"/>
            <a:chOff x="2199829" y="2225427"/>
            <a:chExt cx="2006411" cy="400612"/>
          </a:xfrm>
        </p:grpSpPr>
        <p:pic>
          <p:nvPicPr>
            <p:cNvPr id="111" name="Picture 1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9829" y="2225427"/>
              <a:ext cx="2006411" cy="200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2" name="Picture 13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7449" y="2425733"/>
              <a:ext cx="1993057" cy="200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3" name="TextBox 112"/>
          <p:cNvSpPr txBox="1"/>
          <p:nvPr/>
        </p:nvSpPr>
        <p:spPr>
          <a:xfrm>
            <a:off x="2286000" y="2057400"/>
            <a:ext cx="733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Recall</a:t>
            </a:r>
            <a:endParaRPr lang="en-US" dirty="0"/>
          </a:p>
        </p:txBody>
      </p:sp>
      <p:grpSp>
        <p:nvGrpSpPr>
          <p:cNvPr id="5" name="Group 116"/>
          <p:cNvGrpSpPr/>
          <p:nvPr/>
        </p:nvGrpSpPr>
        <p:grpSpPr>
          <a:xfrm>
            <a:off x="5105400" y="2057401"/>
            <a:ext cx="4038600" cy="1447800"/>
            <a:chOff x="4000500" y="2057400"/>
            <a:chExt cx="5143500" cy="1781175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086225" y="2057400"/>
              <a:ext cx="5057775" cy="4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086225" y="2514600"/>
              <a:ext cx="5057775" cy="4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0" name="Picture 4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000500" y="2971800"/>
              <a:ext cx="5143500" cy="4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1" name="Picture 5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4000500" y="3352800"/>
              <a:ext cx="5143500" cy="4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8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10000"/>
            <a:ext cx="915759" cy="230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810000"/>
            <a:ext cx="906132" cy="219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638800" y="4411980"/>
            <a:ext cx="304800" cy="23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343400" y="4648200"/>
            <a:ext cx="1857375" cy="301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705600" y="4648200"/>
            <a:ext cx="2085975" cy="33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391400" y="4398580"/>
            <a:ext cx="288822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45691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81400"/>
            <a:ext cx="1741845" cy="3159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GTC of L ≠ 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9345"/>
            <a:ext cx="8229600" cy="822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i="1" dirty="0" smtClean="0"/>
              <a:t>Proposition 1 </a:t>
            </a:r>
            <a:r>
              <a:rPr lang="en-US" sz="1800" dirty="0" smtClean="0"/>
              <a:t> </a:t>
            </a:r>
            <a:r>
              <a:rPr lang="en-US" sz="1500" dirty="0" smtClean="0"/>
              <a:t>                          </a:t>
            </a:r>
          </a:p>
          <a:p>
            <a:pPr marL="0" indent="0">
              <a:buNone/>
            </a:pPr>
            <a:r>
              <a:rPr lang="en-US" sz="1500" dirty="0" smtClean="0"/>
              <a:t>                                    such that                          &amp;                                                satisfies </a:t>
            </a:r>
            <a:endParaRPr lang="en-US" sz="15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2221" y="1721643"/>
            <a:ext cx="1358704" cy="20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0" y="2133600"/>
            <a:ext cx="2514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Tahoma" pitchFamily="34" charset="0"/>
              <a:buChar char="−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700" dirty="0" smtClean="0"/>
              <a:t>Proof of          </a:t>
            </a:r>
            <a:endParaRPr lang="en-US" sz="13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7927" y="1693119"/>
            <a:ext cx="1118690" cy="258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2524" y="1700204"/>
            <a:ext cx="1077731" cy="244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4927" y="1720801"/>
            <a:ext cx="253434" cy="168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733833"/>
            <a:ext cx="1015434" cy="194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5854" y="1709282"/>
            <a:ext cx="597892" cy="22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4343400"/>
            <a:ext cx="915759" cy="230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5638800"/>
            <a:ext cx="906132" cy="219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2" name="Rectangle 131"/>
          <p:cNvSpPr/>
          <p:nvPr/>
        </p:nvSpPr>
        <p:spPr>
          <a:xfrm>
            <a:off x="480561" y="1345473"/>
            <a:ext cx="7922564" cy="6564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3581400" y="3200400"/>
            <a:ext cx="546745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Step 1: WLOG, consider                     and </a:t>
            </a:r>
          </a:p>
          <a:p>
            <a:endParaRPr lang="en-US" dirty="0" smtClean="0"/>
          </a:p>
          <a:p>
            <a:r>
              <a:rPr lang="en-US" dirty="0" smtClean="0"/>
              <a:t>Step 2: Establish that       is upstream of         . Intuitively, </a:t>
            </a:r>
          </a:p>
          <a:p>
            <a:r>
              <a:rPr lang="en-US" dirty="0" smtClean="0"/>
              <a:t>	                                and</a:t>
            </a:r>
          </a:p>
          <a:p>
            <a:endParaRPr lang="en-US" dirty="0" smtClean="0"/>
          </a:p>
          <a:p>
            <a:r>
              <a:rPr lang="en-US" dirty="0" smtClean="0"/>
              <a:t>Step 3:  Examine L(x) and R(x) </a:t>
            </a:r>
            <a:r>
              <a:rPr lang="en-US" dirty="0" err="1" smtClean="0"/>
              <a:t>saparately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8" name="Picture 2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676400" y="2133600"/>
            <a:ext cx="533400" cy="386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109"/>
          <p:cNvGrpSpPr/>
          <p:nvPr/>
        </p:nvGrpSpPr>
        <p:grpSpPr>
          <a:xfrm>
            <a:off x="2209800" y="2362200"/>
            <a:ext cx="2743200" cy="685800"/>
            <a:chOff x="2199829" y="2225427"/>
            <a:chExt cx="2006411" cy="400612"/>
          </a:xfrm>
        </p:grpSpPr>
        <p:pic>
          <p:nvPicPr>
            <p:cNvPr id="111" name="Picture 1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9829" y="2225427"/>
              <a:ext cx="2006411" cy="200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2" name="Picture 13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7449" y="2425733"/>
              <a:ext cx="1993057" cy="200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3" name="TextBox 112"/>
          <p:cNvSpPr txBox="1"/>
          <p:nvPr/>
        </p:nvSpPr>
        <p:spPr>
          <a:xfrm>
            <a:off x="2286000" y="2057400"/>
            <a:ext cx="733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Recall</a:t>
            </a:r>
            <a:endParaRPr lang="en-US" dirty="0"/>
          </a:p>
        </p:txBody>
      </p:sp>
      <p:grpSp>
        <p:nvGrpSpPr>
          <p:cNvPr id="5" name="Group 116"/>
          <p:cNvGrpSpPr/>
          <p:nvPr/>
        </p:nvGrpSpPr>
        <p:grpSpPr>
          <a:xfrm>
            <a:off x="5105400" y="2057401"/>
            <a:ext cx="4038600" cy="1447800"/>
            <a:chOff x="4000500" y="2057400"/>
            <a:chExt cx="5143500" cy="1781175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086225" y="2057400"/>
              <a:ext cx="5057775" cy="4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086225" y="2514600"/>
              <a:ext cx="5057775" cy="4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0" name="Picture 4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000500" y="2971800"/>
              <a:ext cx="5143500" cy="4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1" name="Picture 5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4000500" y="3352800"/>
              <a:ext cx="5143500" cy="4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8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10000"/>
            <a:ext cx="915759" cy="230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810000"/>
            <a:ext cx="906132" cy="219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638800" y="4411980"/>
            <a:ext cx="304800" cy="23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343400" y="4648200"/>
            <a:ext cx="1857375" cy="301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705600" y="4648200"/>
            <a:ext cx="2085975" cy="33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391400" y="4398580"/>
            <a:ext cx="288822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45691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Box 108"/>
          <p:cNvSpPr txBox="1"/>
          <p:nvPr/>
        </p:nvSpPr>
        <p:spPr>
          <a:xfrm>
            <a:off x="1828800" y="5562600"/>
            <a:ext cx="3251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Cannot be part of                  and 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GTC of L ≠ 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9345"/>
            <a:ext cx="8229600" cy="822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i="1" dirty="0" smtClean="0"/>
              <a:t>Proposition 1 </a:t>
            </a:r>
            <a:r>
              <a:rPr lang="en-US" sz="1800" dirty="0" smtClean="0"/>
              <a:t> </a:t>
            </a:r>
            <a:r>
              <a:rPr lang="en-US" sz="1500" dirty="0" smtClean="0"/>
              <a:t>                          </a:t>
            </a:r>
          </a:p>
          <a:p>
            <a:pPr marL="0" indent="0">
              <a:buNone/>
            </a:pPr>
            <a:r>
              <a:rPr lang="en-US" sz="1500" dirty="0" smtClean="0"/>
              <a:t>                                    such that                          &amp;                                                satisfies </a:t>
            </a:r>
            <a:endParaRPr lang="en-US" sz="15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2221" y="1721643"/>
            <a:ext cx="1358704" cy="20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7927" y="1693119"/>
            <a:ext cx="1118690" cy="258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2524" y="1700204"/>
            <a:ext cx="1077731" cy="244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4927" y="1720801"/>
            <a:ext cx="253434" cy="168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733833"/>
            <a:ext cx="1015434" cy="194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5854" y="1709282"/>
            <a:ext cx="597892" cy="22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2" name="Rectangle 131"/>
          <p:cNvSpPr/>
          <p:nvPr/>
        </p:nvSpPr>
        <p:spPr>
          <a:xfrm>
            <a:off x="480561" y="1345473"/>
            <a:ext cx="7922564" cy="6564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97" name="Content Placeholder 2"/>
          <p:cNvSpPr txBox="1">
            <a:spLocks/>
          </p:cNvSpPr>
          <p:nvPr/>
        </p:nvSpPr>
        <p:spPr>
          <a:xfrm>
            <a:off x="0" y="2133600"/>
            <a:ext cx="2514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Tahoma" pitchFamily="34" charset="0"/>
              <a:buChar char="−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700" dirty="0" smtClean="0"/>
              <a:t>Proof of          </a:t>
            </a:r>
            <a:endParaRPr lang="en-US" sz="1300" dirty="0"/>
          </a:p>
        </p:txBody>
      </p:sp>
      <p:pic>
        <p:nvPicPr>
          <p:cNvPr id="100" name="Picture 2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133600"/>
            <a:ext cx="533400" cy="386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67000" y="2438400"/>
            <a:ext cx="2143125" cy="245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" name="TextBox 104"/>
          <p:cNvSpPr txBox="1"/>
          <p:nvPr/>
        </p:nvSpPr>
        <p:spPr>
          <a:xfrm>
            <a:off x="2286000" y="2133600"/>
            <a:ext cx="1992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Now we start from </a:t>
            </a:r>
            <a:endParaRPr lang="en-US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55780" y="2417380"/>
            <a:ext cx="2171700" cy="277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" name="TextBox 106"/>
          <p:cNvSpPr txBox="1"/>
          <p:nvPr/>
        </p:nvSpPr>
        <p:spPr>
          <a:xfrm>
            <a:off x="533400" y="2971800"/>
            <a:ext cx="735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 1</a:t>
            </a:r>
            <a:endParaRPr lang="en-US" dirty="0"/>
          </a:p>
        </p:txBody>
      </p:sp>
      <p:pic>
        <p:nvPicPr>
          <p:cNvPr id="10276" name="Picture 3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81400" y="5638800"/>
            <a:ext cx="795959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0" name="Group 109"/>
          <p:cNvGrpSpPr/>
          <p:nvPr/>
        </p:nvGrpSpPr>
        <p:grpSpPr>
          <a:xfrm>
            <a:off x="1752600" y="4953000"/>
            <a:ext cx="3924300" cy="369332"/>
            <a:chOff x="1752600" y="4953000"/>
            <a:chExt cx="3924300" cy="369332"/>
          </a:xfrm>
        </p:grpSpPr>
        <p:sp>
          <p:nvSpPr>
            <p:cNvPr id="108" name="TextBox 107"/>
            <p:cNvSpPr txBox="1"/>
            <p:nvPr/>
          </p:nvSpPr>
          <p:spPr>
            <a:xfrm>
              <a:off x="1752600" y="4953000"/>
              <a:ext cx="3251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Cannot be part of                  and  </a:t>
              </a:r>
              <a:endParaRPr lang="en-US" dirty="0"/>
            </a:p>
          </p:txBody>
        </p:sp>
        <p:pic>
          <p:nvPicPr>
            <p:cNvPr id="10277" name="Picture 37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581400" y="5029200"/>
              <a:ext cx="742950" cy="275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8" name="Picture 38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800600" y="4953000"/>
              <a:ext cx="876300" cy="325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80" name="Picture 4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876800" y="5562600"/>
            <a:ext cx="952500" cy="353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" name="TextBox 110"/>
          <p:cNvSpPr txBox="1"/>
          <p:nvPr/>
        </p:nvSpPr>
        <p:spPr>
          <a:xfrm>
            <a:off x="1828800" y="6172200"/>
            <a:ext cx="3352800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All         and         are non-empty.</a:t>
            </a:r>
            <a:endParaRPr lang="en-US" dirty="0"/>
          </a:p>
        </p:txBody>
      </p:sp>
      <p:pic>
        <p:nvPicPr>
          <p:cNvPr id="10297" name="Picture 57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225040" y="6195060"/>
            <a:ext cx="2550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8" name="Picture 58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994660" y="6202680"/>
            <a:ext cx="311021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9" name="Picture 59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419600" y="3733800"/>
            <a:ext cx="4067175" cy="337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45691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-34070" y="6177440"/>
            <a:ext cx="56379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 of                  but not part of                    nor                     </a:t>
            </a:r>
          </a:p>
          <a:p>
            <a:r>
              <a:rPr lang="en-US" dirty="0" smtClean="0"/>
              <a:t>         Must be part of </a:t>
            </a:r>
            <a:endParaRPr lang="en-US" dirty="0"/>
          </a:p>
        </p:txBody>
      </p:sp>
      <p:pic>
        <p:nvPicPr>
          <p:cNvPr id="37923" name="Picture 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930" y="6177440"/>
            <a:ext cx="876300" cy="325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4648200" y="3352800"/>
            <a:ext cx="461369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the following, we prove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Suppose there exists </a:t>
            </a:r>
            <a:r>
              <a:rPr lang="en-US" dirty="0" smtClean="0"/>
              <a:t>a                 path </a:t>
            </a:r>
            <a:r>
              <a:rPr lang="en-US" dirty="0" smtClean="0"/>
              <a:t>not using</a:t>
            </a:r>
          </a:p>
          <a:p>
            <a:r>
              <a:rPr lang="en-US" dirty="0" smtClean="0"/>
              <a:t>         (colored by            ). Then we can prove </a:t>
            </a:r>
          </a:p>
          <a:p>
            <a:r>
              <a:rPr lang="en-US" dirty="0" smtClean="0"/>
              <a:t>that               path will touch neither              nor </a:t>
            </a:r>
          </a:p>
          <a:p>
            <a:r>
              <a:rPr lang="en-US" dirty="0" smtClean="0"/>
              <a:t>            . However, if we consider the current </a:t>
            </a:r>
          </a:p>
          <a:p>
            <a:r>
              <a:rPr lang="en-US" dirty="0" err="1" smtClean="0"/>
              <a:t>subgraph</a:t>
            </a:r>
            <a:r>
              <a:rPr lang="en-US" dirty="0" smtClean="0"/>
              <a:t>, we clearly have                            and</a:t>
            </a:r>
          </a:p>
          <a:p>
            <a:r>
              <a:rPr lang="en-US" dirty="0" smtClean="0"/>
              <a:t>                                                                 . This </a:t>
            </a:r>
          </a:p>
          <a:p>
            <a:r>
              <a:rPr lang="en-US" dirty="0" smtClean="0"/>
              <a:t>                      contradicts the </a:t>
            </a:r>
            <a:r>
              <a:rPr lang="en-US" dirty="0" err="1" smtClean="0"/>
              <a:t>subgraph</a:t>
            </a:r>
            <a:r>
              <a:rPr lang="en-US" dirty="0" smtClean="0"/>
              <a:t> property</a:t>
            </a:r>
          </a:p>
          <a:p>
            <a:r>
              <a:rPr lang="en-US" dirty="0" smtClean="0"/>
              <a:t>                      in Theorem 2.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GTC of L ≠ 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9345"/>
            <a:ext cx="8229600" cy="822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i="1" dirty="0" smtClean="0"/>
              <a:t>Proposition 1 </a:t>
            </a:r>
            <a:r>
              <a:rPr lang="en-US" sz="1800" dirty="0" smtClean="0"/>
              <a:t> </a:t>
            </a:r>
            <a:r>
              <a:rPr lang="en-US" sz="1500" dirty="0" smtClean="0"/>
              <a:t>                          </a:t>
            </a:r>
          </a:p>
          <a:p>
            <a:pPr marL="0" indent="0">
              <a:buNone/>
            </a:pPr>
            <a:r>
              <a:rPr lang="en-US" sz="1500" dirty="0" smtClean="0"/>
              <a:t>                                    such that                          &amp;                                                satisfies </a:t>
            </a:r>
            <a:endParaRPr lang="en-US" sz="15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2221" y="1721643"/>
            <a:ext cx="1358704" cy="20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7927" y="1693119"/>
            <a:ext cx="1118690" cy="258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2524" y="1700204"/>
            <a:ext cx="1077731" cy="244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4927" y="1720801"/>
            <a:ext cx="253434" cy="168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733833"/>
            <a:ext cx="1015434" cy="194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5854" y="1709282"/>
            <a:ext cx="597892" cy="22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2" name="Rectangle 131"/>
          <p:cNvSpPr/>
          <p:nvPr/>
        </p:nvSpPr>
        <p:spPr>
          <a:xfrm>
            <a:off x="480561" y="1345473"/>
            <a:ext cx="7922564" cy="6564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97" name="Content Placeholder 2"/>
          <p:cNvSpPr txBox="1">
            <a:spLocks/>
          </p:cNvSpPr>
          <p:nvPr/>
        </p:nvSpPr>
        <p:spPr>
          <a:xfrm>
            <a:off x="0" y="2133600"/>
            <a:ext cx="2514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Tahoma" pitchFamily="34" charset="0"/>
              <a:buChar char="−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700" dirty="0" smtClean="0"/>
              <a:t>Proof of          </a:t>
            </a:r>
            <a:endParaRPr lang="en-US" sz="1300" dirty="0"/>
          </a:p>
        </p:txBody>
      </p:sp>
      <p:pic>
        <p:nvPicPr>
          <p:cNvPr id="100" name="Picture 2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133600"/>
            <a:ext cx="533400" cy="386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57200" y="2810118"/>
            <a:ext cx="6738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 2: If                                                                    , say                             .  </a:t>
            </a:r>
            <a:endParaRPr lang="en-US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30215" y="2810118"/>
            <a:ext cx="337038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34000" y="2810118"/>
            <a:ext cx="1462088" cy="33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667000" y="2438400"/>
            <a:ext cx="2143125" cy="245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855780" y="2417380"/>
            <a:ext cx="2171700" cy="277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2286000" y="2133600"/>
            <a:ext cx="1992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Now we start from </a:t>
            </a:r>
            <a:endParaRPr lang="en-US" dirty="0"/>
          </a:p>
        </p:txBody>
      </p:sp>
      <p:pic>
        <p:nvPicPr>
          <p:cNvPr id="37924" name="Picture 3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090130" y="6177440"/>
            <a:ext cx="876300" cy="325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25" name="Picture 37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409383" y="6140995"/>
            <a:ext cx="102704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2130" y="6482240"/>
            <a:ext cx="42025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926" name="Picture 38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023330" y="6482240"/>
            <a:ext cx="82163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877432" y="6470979"/>
            <a:ext cx="42025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930" name="Picture 4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394930" y="6482240"/>
            <a:ext cx="1752600" cy="28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32" name="Picture 44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876800" y="3657600"/>
            <a:ext cx="3638550" cy="30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47" name="Picture 59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362200" y="3886200"/>
            <a:ext cx="838200" cy="320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48" name="Picture 60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676400" y="4419600"/>
            <a:ext cx="923925" cy="330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49" name="Picture 61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876800" y="4572000"/>
            <a:ext cx="304800" cy="23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50" name="Picture 62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4800600" y="5562600"/>
            <a:ext cx="3305175" cy="36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51" name="Picture 63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239000" y="5299840"/>
            <a:ext cx="1243013" cy="290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959502" y="6389539"/>
            <a:ext cx="42025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952" name="Picture 64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400800" y="6400800"/>
            <a:ext cx="1781175" cy="28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0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6858000" y="4267200"/>
            <a:ext cx="751114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45691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37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37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3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3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37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37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37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3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3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37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37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37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37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3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37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37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3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3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3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3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GTC of L ≠ 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9345"/>
            <a:ext cx="8229600" cy="822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i="1" dirty="0" smtClean="0"/>
              <a:t>Proposition 1 </a:t>
            </a:r>
            <a:r>
              <a:rPr lang="en-US" sz="1800" dirty="0" smtClean="0"/>
              <a:t> </a:t>
            </a:r>
            <a:r>
              <a:rPr lang="en-US" sz="1500" dirty="0" smtClean="0"/>
              <a:t>                          </a:t>
            </a:r>
          </a:p>
          <a:p>
            <a:pPr marL="0" indent="0">
              <a:buNone/>
            </a:pPr>
            <a:r>
              <a:rPr lang="en-US" sz="1500" dirty="0" smtClean="0"/>
              <a:t>                                    such that                          &amp;                                                satisfies </a:t>
            </a:r>
            <a:endParaRPr lang="en-US" sz="15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2221" y="1721643"/>
            <a:ext cx="1358704" cy="20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7927" y="1693119"/>
            <a:ext cx="1118690" cy="258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2524" y="1700204"/>
            <a:ext cx="1077731" cy="244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4927" y="1720801"/>
            <a:ext cx="253434" cy="168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733833"/>
            <a:ext cx="1015434" cy="194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5854" y="1709282"/>
            <a:ext cx="597892" cy="22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2" name="Rectangle 131"/>
          <p:cNvSpPr/>
          <p:nvPr/>
        </p:nvSpPr>
        <p:spPr>
          <a:xfrm>
            <a:off x="480561" y="1345473"/>
            <a:ext cx="7922564" cy="6564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97" name="Content Placeholder 2"/>
          <p:cNvSpPr txBox="1">
            <a:spLocks/>
          </p:cNvSpPr>
          <p:nvPr/>
        </p:nvSpPr>
        <p:spPr>
          <a:xfrm>
            <a:off x="0" y="2133600"/>
            <a:ext cx="2514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Tahoma" pitchFamily="34" charset="0"/>
              <a:buChar char="−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700" dirty="0" smtClean="0"/>
              <a:t>Proof of          </a:t>
            </a:r>
            <a:endParaRPr lang="en-US" sz="1300" dirty="0"/>
          </a:p>
        </p:txBody>
      </p:sp>
      <p:pic>
        <p:nvPicPr>
          <p:cNvPr id="100" name="Picture 2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133600"/>
            <a:ext cx="533400" cy="386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28600" y="2514600"/>
            <a:ext cx="9732548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Part 3:                                                      </a:t>
            </a:r>
          </a:p>
          <a:p>
            <a:r>
              <a:rPr lang="en-US" dirty="0" smtClean="0"/>
              <a:t>  </a:t>
            </a:r>
            <a:endParaRPr lang="en-US" dirty="0" smtClean="0"/>
          </a:p>
          <a:p>
            <a:r>
              <a:rPr lang="en-US" dirty="0" smtClean="0"/>
              <a:t>  In this case, we can show graphic-theoretically (no need to use algebraic arguments) that</a:t>
            </a:r>
          </a:p>
          <a:p>
            <a:r>
              <a:rPr lang="en-US" sz="900" dirty="0" smtClean="0"/>
              <a:t>             </a:t>
            </a:r>
            <a:endParaRPr lang="en-US" sz="900" dirty="0" smtClean="0"/>
          </a:p>
          <a:p>
            <a:r>
              <a:rPr lang="en-US" dirty="0" smtClean="0"/>
              <a:t>                                               and                                                       . </a:t>
            </a:r>
            <a:r>
              <a:rPr lang="en-US" dirty="0" smtClean="0"/>
              <a:t>The proof </a:t>
            </a:r>
            <a:r>
              <a:rPr lang="en-US" dirty="0" smtClean="0"/>
              <a:t>is thus complete.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Intuition: when the 1-edge-cuts overlap with each other sufficiently </a:t>
            </a:r>
          </a:p>
          <a:p>
            <a:r>
              <a:rPr lang="en-US" dirty="0" smtClean="0"/>
              <a:t>                 (when                                                  ), then inevitably we will have the overlap </a:t>
            </a:r>
          </a:p>
          <a:p>
            <a:endParaRPr lang="en-US" sz="600" dirty="0" smtClean="0"/>
          </a:p>
          <a:p>
            <a:r>
              <a:rPr lang="en-US" dirty="0" smtClean="0"/>
              <a:t>	between any pairs of         and         </a:t>
            </a:r>
            <a:r>
              <a:rPr lang="en-US" dirty="0" err="1" smtClean="0"/>
              <a:t>and</a:t>
            </a:r>
            <a:r>
              <a:rPr lang="en-US" dirty="0" smtClean="0"/>
              <a:t> any pairs of         and        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77470" y="2514600"/>
            <a:ext cx="2505075" cy="429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77470" y="3429000"/>
            <a:ext cx="16478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87270" y="34290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15670" y="4572000"/>
            <a:ext cx="2505075" cy="429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40609" y="4960880"/>
            <a:ext cx="318796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049120" y="4953000"/>
            <a:ext cx="323850" cy="400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006670" y="4953000"/>
            <a:ext cx="323850" cy="317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768670" y="4953000"/>
            <a:ext cx="333375" cy="33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45691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5257800"/>
          </a:xfrm>
        </p:spPr>
        <p:txBody>
          <a:bodyPr>
            <a:noAutofit/>
          </a:bodyPr>
          <a:lstStyle/>
          <a:p>
            <a:r>
              <a:rPr lang="en-US" b="1" dirty="0" smtClean="0"/>
              <a:t>Pre-coding-based intersession Network Coding (NC)</a:t>
            </a:r>
          </a:p>
          <a:p>
            <a:pPr lvl="1"/>
            <a:r>
              <a:rPr lang="en-US" sz="1800" dirty="0" smtClean="0"/>
              <a:t>Comparison to “An algebraic approach to network coding”  [</a:t>
            </a:r>
            <a:r>
              <a:rPr lang="en-US" sz="1800" dirty="0" err="1" smtClean="0"/>
              <a:t>Koetter</a:t>
            </a:r>
            <a:r>
              <a:rPr lang="en-US" sz="1800" dirty="0" smtClean="0"/>
              <a:t> </a:t>
            </a:r>
            <a:r>
              <a:rPr lang="en-US" sz="1800" i="1" dirty="0" smtClean="0"/>
              <a:t>et al.</a:t>
            </a:r>
            <a:r>
              <a:rPr lang="en-US" sz="1800" dirty="0" smtClean="0"/>
              <a:t> IT03]</a:t>
            </a:r>
          </a:p>
          <a:p>
            <a:pPr lvl="1"/>
            <a:r>
              <a:rPr lang="en-US" sz="1800" dirty="0" smtClean="0">
                <a:cs typeface="Times New Roman" pitchFamily="18" charset="0"/>
              </a:rPr>
              <a:t>Existing results on </a:t>
            </a:r>
            <a:r>
              <a:rPr lang="en-US" dirty="0" smtClean="0">
                <a:cs typeface="Times New Roman" pitchFamily="18" charset="0"/>
              </a:rPr>
              <a:t>3-unicast Asymptotic Network Alignment (3-ANA) </a:t>
            </a:r>
            <a:r>
              <a:rPr lang="en-US" sz="1800" dirty="0" smtClean="0">
                <a:cs typeface="Times New Roman" pitchFamily="18" charset="0"/>
              </a:rPr>
              <a:t>[</a:t>
            </a:r>
            <a:r>
              <a:rPr lang="en-US" sz="1800" dirty="0">
                <a:cs typeface="Times New Roman" pitchFamily="18" charset="0"/>
              </a:rPr>
              <a:t>Das </a:t>
            </a:r>
            <a:r>
              <a:rPr lang="en-US" sz="1800" i="1" dirty="0">
                <a:cs typeface="Times New Roman" pitchFamily="18" charset="0"/>
              </a:rPr>
              <a:t>et al.</a:t>
            </a:r>
            <a:r>
              <a:rPr lang="en-US" sz="1800" dirty="0">
                <a:cs typeface="Times New Roman" pitchFamily="18" charset="0"/>
              </a:rPr>
              <a:t> ISIT10], [</a:t>
            </a:r>
            <a:r>
              <a:rPr lang="en-US" sz="1800" dirty="0" err="1">
                <a:cs typeface="Times New Roman" pitchFamily="18" charset="0"/>
              </a:rPr>
              <a:t>Ramakrishnan</a:t>
            </a:r>
            <a:r>
              <a:rPr lang="en-US" sz="1800" dirty="0">
                <a:cs typeface="Times New Roman" pitchFamily="18" charset="0"/>
              </a:rPr>
              <a:t> </a:t>
            </a:r>
            <a:r>
              <a:rPr lang="en-US" sz="1800" i="1" dirty="0">
                <a:cs typeface="Times New Roman" pitchFamily="18" charset="0"/>
              </a:rPr>
              <a:t>et al.</a:t>
            </a:r>
            <a:r>
              <a:rPr lang="en-US" sz="1800" dirty="0">
                <a:cs typeface="Times New Roman" pitchFamily="18" charset="0"/>
              </a:rPr>
              <a:t> ALT10</a:t>
            </a:r>
            <a:r>
              <a:rPr lang="en-US" sz="1800" dirty="0" smtClean="0">
                <a:cs typeface="Times New Roman" pitchFamily="18" charset="0"/>
              </a:rPr>
              <a:t>],</a:t>
            </a:r>
          </a:p>
          <a:p>
            <a:pPr lvl="1"/>
            <a:r>
              <a:rPr lang="en-US" sz="1800" dirty="0" smtClean="0">
                <a:solidFill>
                  <a:srgbClr val="0000FF"/>
                </a:solidFill>
                <a:cs typeface="Times New Roman" pitchFamily="18" charset="0"/>
              </a:rPr>
              <a:t>Under certain algebraic conditions</a:t>
            </a:r>
            <a:r>
              <a:rPr lang="en-US" sz="1800" dirty="0" smtClean="0">
                <a:cs typeface="Times New Roman" pitchFamily="18" charset="0"/>
              </a:rPr>
              <a:t>, 3-ANA achieves rate 	</a:t>
            </a:r>
            <a:endParaRPr lang="en-US" sz="1800" dirty="0">
              <a:cs typeface="Times New Roman" pitchFamily="18" charset="0"/>
            </a:endParaRPr>
          </a:p>
          <a:p>
            <a:r>
              <a:rPr lang="en-US" b="1" dirty="0" smtClean="0"/>
              <a:t>From algebraic to graph-theoretic conditions</a:t>
            </a:r>
          </a:p>
          <a:p>
            <a:pPr lvl="1"/>
            <a:r>
              <a:rPr lang="en-US" sz="1800" dirty="0" smtClean="0"/>
              <a:t>New characterization theorems for general pre-coding-based NC.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  <a:cs typeface="Times New Roman" pitchFamily="18" charset="0"/>
              </a:rPr>
              <a:t>Graph-theoretic conditions </a:t>
            </a:r>
            <a:r>
              <a:rPr lang="en-US" sz="1800" dirty="0" smtClean="0">
                <a:cs typeface="Times New Roman" pitchFamily="18" charset="0"/>
              </a:rPr>
              <a:t>are easier to check (mostly polynomial time)! </a:t>
            </a:r>
            <a:endParaRPr lang="en-US" sz="1100" dirty="0" smtClean="0">
              <a:cs typeface="Times New Roman" pitchFamily="18" charset="0"/>
            </a:endParaRPr>
          </a:p>
          <a:p>
            <a:r>
              <a:rPr lang="en-US" b="1" dirty="0" smtClean="0"/>
              <a:t>Graph-theoretic characterizations for 3-ANA</a:t>
            </a:r>
          </a:p>
          <a:p>
            <a:pPr lvl="1"/>
            <a:endParaRPr lang="en-US" sz="1800" b="1" dirty="0" smtClean="0"/>
          </a:p>
          <a:p>
            <a:pPr lvl="1"/>
            <a:r>
              <a:rPr lang="en-US" sz="1800" b="1" dirty="0" smtClean="0"/>
              <a:t>Feasibility of 3-ANA                       New graph-theoretic conditions</a:t>
            </a:r>
          </a:p>
          <a:p>
            <a:endParaRPr lang="en-US" sz="1800" dirty="0" smtClean="0">
              <a:cs typeface="Times New Roman" pitchFamily="18" charset="0"/>
            </a:endParaRPr>
          </a:p>
          <a:p>
            <a:endParaRPr lang="en-US" sz="1800" dirty="0" smtClean="0">
              <a:cs typeface="Times New Roman" pitchFamily="18" charset="0"/>
            </a:endParaRPr>
          </a:p>
          <a:p>
            <a:r>
              <a:rPr lang="en-US" b="1" dirty="0" smtClean="0"/>
              <a:t>Conclusion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Han, Wang, and Shroff – p. </a:t>
            </a:r>
            <a:fld id="{727756F9-E0AE-4D91-8979-E4A9095B759C}" type="slidenum">
              <a:rPr lang="en-US" smtClean="0"/>
              <a:pPr/>
              <a:t>2</a:t>
            </a:fld>
            <a:r>
              <a:rPr lang="en-US" smtClean="0"/>
              <a:t>/20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5575" y="2714625"/>
            <a:ext cx="1895475" cy="366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Group 18"/>
          <p:cNvGrpSpPr/>
          <p:nvPr/>
        </p:nvGrpSpPr>
        <p:grpSpPr>
          <a:xfrm>
            <a:off x="3429000" y="4715933"/>
            <a:ext cx="1066800" cy="846667"/>
            <a:chOff x="3429000" y="5105400"/>
            <a:chExt cx="1066800" cy="846667"/>
          </a:xfrm>
        </p:grpSpPr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57600" y="5105400"/>
              <a:ext cx="692524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29000" y="5715000"/>
              <a:ext cx="1066800" cy="237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Straight Arrow Connector 10"/>
            <p:cNvCxnSpPr/>
            <p:nvPr/>
          </p:nvCxnSpPr>
          <p:spPr>
            <a:xfrm flipH="1">
              <a:off x="3505200" y="5410200"/>
              <a:ext cx="914400" cy="0"/>
            </a:xfrm>
            <a:prstGeom prst="straightConnector1">
              <a:avLst/>
            </a:prstGeom>
            <a:ln w="63500" cmpd="dbl">
              <a:solidFill>
                <a:schemeClr val="tx1"/>
              </a:solidFill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3505200" y="5638800"/>
              <a:ext cx="914400" cy="0"/>
            </a:xfrm>
            <a:prstGeom prst="straightConnector1">
              <a:avLst/>
            </a:prstGeom>
            <a:ln w="63500" cmpd="dbl">
              <a:solidFill>
                <a:schemeClr val="tx1"/>
              </a:solidFill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776893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ontent Placeholder 2"/>
          <p:cNvSpPr txBox="1">
            <a:spLocks/>
          </p:cNvSpPr>
          <p:nvPr/>
        </p:nvSpPr>
        <p:spPr>
          <a:xfrm>
            <a:off x="2743200" y="3810000"/>
            <a:ext cx="19050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Tahoma" pitchFamily="34" charset="0"/>
              <a:buChar char="−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None/>
            </a:pPr>
            <a:r>
              <a:rPr lang="en-US" sz="1300" b="1" dirty="0" smtClean="0">
                <a:solidFill>
                  <a:srgbClr val="7030A0"/>
                </a:solidFill>
              </a:rPr>
              <a:t>Conjectured,</a:t>
            </a:r>
          </a:p>
          <a:p>
            <a:pPr marL="114300" indent="0" algn="ctr">
              <a:buNone/>
            </a:pPr>
            <a:r>
              <a:rPr lang="en-US" sz="1300" b="1" dirty="0" smtClean="0">
                <a:solidFill>
                  <a:srgbClr val="7030A0"/>
                </a:solidFill>
              </a:rPr>
              <a:t>verified by simulations</a:t>
            </a:r>
          </a:p>
        </p:txBody>
      </p:sp>
      <p:grpSp>
        <p:nvGrpSpPr>
          <p:cNvPr id="6" name="Group 135"/>
          <p:cNvGrpSpPr/>
          <p:nvPr/>
        </p:nvGrpSpPr>
        <p:grpSpPr>
          <a:xfrm>
            <a:off x="184150" y="4343400"/>
            <a:ext cx="1404620" cy="515727"/>
            <a:chOff x="184150" y="3605711"/>
            <a:chExt cx="1404620" cy="515727"/>
          </a:xfrm>
        </p:grpSpPr>
        <p:pic>
          <p:nvPicPr>
            <p:cNvPr id="132" name="Picture 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4980" y="3605711"/>
              <a:ext cx="914400" cy="2550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4" name="Picture 1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4150" y="3653062"/>
              <a:ext cx="169164" cy="170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5" name="TextBox 134"/>
            <p:cNvSpPr txBox="1"/>
            <p:nvPr/>
          </p:nvSpPr>
          <p:spPr>
            <a:xfrm>
              <a:off x="355600" y="3829050"/>
              <a:ext cx="1233170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 smtClean="0">
                  <a:latin typeface="Times New Roman" pitchFamily="18" charset="0"/>
                  <a:cs typeface="Times New Roman" pitchFamily="18" charset="0"/>
                </a:rPr>
                <a:t>with high prob.</a:t>
              </a:r>
              <a:endParaRPr lang="en-US" sz="13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oup 130"/>
          <p:cNvGrpSpPr/>
          <p:nvPr/>
        </p:nvGrpSpPr>
        <p:grpSpPr>
          <a:xfrm>
            <a:off x="190495" y="3581400"/>
            <a:ext cx="1398275" cy="514638"/>
            <a:chOff x="190495" y="2997200"/>
            <a:chExt cx="1398275" cy="514638"/>
          </a:xfrm>
        </p:grpSpPr>
        <p:pic>
          <p:nvPicPr>
            <p:cNvPr id="128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00" y="2997200"/>
              <a:ext cx="928687" cy="256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9" name="Picture 1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0495" y="3056001"/>
              <a:ext cx="166878" cy="163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0" name="TextBox 129"/>
            <p:cNvSpPr txBox="1"/>
            <p:nvPr/>
          </p:nvSpPr>
          <p:spPr>
            <a:xfrm>
              <a:off x="355600" y="3219450"/>
              <a:ext cx="1233170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 smtClean="0">
                  <a:latin typeface="Times New Roman" pitchFamily="18" charset="0"/>
                  <a:cs typeface="Times New Roman" pitchFamily="18" charset="0"/>
                </a:rPr>
                <a:t>with high prob.</a:t>
              </a:r>
              <a:endParaRPr lang="en-US" sz="13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6" name="Content Placeholder 2"/>
          <p:cNvSpPr txBox="1">
            <a:spLocks/>
          </p:cNvSpPr>
          <p:nvPr/>
        </p:nvSpPr>
        <p:spPr>
          <a:xfrm>
            <a:off x="-228600" y="1346200"/>
            <a:ext cx="4160236" cy="331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Tahoma" pitchFamily="34" charset="0"/>
              <a:buChar char="−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1400" b="1" dirty="0" smtClean="0">
                <a:solidFill>
                  <a:schemeClr val="accent6">
                    <a:lumMod val="50000"/>
                  </a:schemeClr>
                </a:solidFill>
              </a:rPr>
              <a:t>New Graph-Theoretic Characterizations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Results</a:t>
            </a:r>
            <a:endParaRPr lang="en-US" dirty="0"/>
          </a:p>
        </p:txBody>
      </p:sp>
      <p:pic>
        <p:nvPicPr>
          <p:cNvPr id="84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162" y="2209800"/>
            <a:ext cx="888696" cy="212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84"/>
          <p:cNvGrpSpPr/>
          <p:nvPr/>
        </p:nvGrpSpPr>
        <p:grpSpPr>
          <a:xfrm>
            <a:off x="166498" y="1680351"/>
            <a:ext cx="1558889" cy="292388"/>
            <a:chOff x="3601131" y="4613946"/>
            <a:chExt cx="1558889" cy="292388"/>
          </a:xfrm>
        </p:grpSpPr>
        <p:pic>
          <p:nvPicPr>
            <p:cNvPr id="86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1131" y="4678438"/>
              <a:ext cx="459700" cy="1908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7" name="TextBox 86"/>
            <p:cNvSpPr txBox="1"/>
            <p:nvPr/>
          </p:nvSpPr>
          <p:spPr>
            <a:xfrm>
              <a:off x="4011306" y="4613946"/>
              <a:ext cx="1148714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 smtClean="0">
                  <a:latin typeface="Times New Roman" pitchFamily="18" charset="0"/>
                  <a:cs typeface="Times New Roman" pitchFamily="18" charset="0"/>
                </a:rPr>
                <a:t>must satisfy :</a:t>
              </a:r>
              <a:endParaRPr lang="en-US" sz="13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103"/>
          <p:cNvGrpSpPr/>
          <p:nvPr/>
        </p:nvGrpSpPr>
        <p:grpSpPr>
          <a:xfrm>
            <a:off x="350520" y="2819400"/>
            <a:ext cx="1233170" cy="505362"/>
            <a:chOff x="304800" y="2377826"/>
            <a:chExt cx="1233170" cy="505362"/>
          </a:xfrm>
        </p:grpSpPr>
        <p:pic>
          <p:nvPicPr>
            <p:cNvPr id="98" name="Picture 1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727" y="2377826"/>
              <a:ext cx="921524" cy="251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8" name="TextBox 107"/>
            <p:cNvSpPr txBox="1"/>
            <p:nvPr/>
          </p:nvSpPr>
          <p:spPr>
            <a:xfrm>
              <a:off x="304800" y="2590800"/>
              <a:ext cx="1233170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 smtClean="0">
                  <a:latin typeface="Times New Roman" pitchFamily="18" charset="0"/>
                  <a:cs typeface="Times New Roman" pitchFamily="18" charset="0"/>
                </a:rPr>
                <a:t>with high prob.</a:t>
              </a:r>
              <a:endParaRPr lang="en-US" sz="13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15"/>
          <p:cNvGrpSpPr/>
          <p:nvPr/>
        </p:nvGrpSpPr>
        <p:grpSpPr>
          <a:xfrm>
            <a:off x="1981200" y="2827020"/>
            <a:ext cx="3573394" cy="612405"/>
            <a:chOff x="2055346" y="2725510"/>
            <a:chExt cx="3573394" cy="612405"/>
          </a:xfrm>
        </p:grpSpPr>
        <p:pic>
          <p:nvPicPr>
            <p:cNvPr id="9237" name="Picture 2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7599" y="2725510"/>
              <a:ext cx="2841141" cy="444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38" name="Picture 2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4648" y="3101680"/>
              <a:ext cx="844798" cy="200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6" name="TextBox 65"/>
            <p:cNvSpPr txBox="1"/>
            <p:nvPr/>
          </p:nvSpPr>
          <p:spPr>
            <a:xfrm>
              <a:off x="4381395" y="3060916"/>
              <a:ext cx="12331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except all zeros</a:t>
              </a:r>
              <a:endParaRPr 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10" name="Picture 26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5346" y="2794090"/>
              <a:ext cx="533400" cy="3868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Han, Wang, and Shroff – p. </a:t>
            </a:r>
            <a:fld id="{727756F9-E0AE-4D91-8979-E4A9095B759C}" type="slidenum">
              <a:rPr lang="en-US" smtClean="0"/>
              <a:pPr/>
              <a:t>20</a:t>
            </a:fld>
            <a:r>
              <a:rPr lang="en-US" smtClean="0"/>
              <a:t>/20</a:t>
            </a:r>
            <a:endParaRPr lang="en-US" dirty="0"/>
          </a:p>
        </p:txBody>
      </p:sp>
      <p:pic>
        <p:nvPicPr>
          <p:cNvPr id="99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80975" y="2227620"/>
            <a:ext cx="172798" cy="162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0500" y="2879974"/>
            <a:ext cx="164592" cy="158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36"/>
          <p:cNvGrpSpPr/>
          <p:nvPr/>
        </p:nvGrpSpPr>
        <p:grpSpPr>
          <a:xfrm>
            <a:off x="3886200" y="4343400"/>
            <a:ext cx="3397748" cy="581799"/>
            <a:chOff x="3200400" y="3581400"/>
            <a:chExt cx="3397748" cy="581799"/>
          </a:xfrm>
        </p:grpSpPr>
        <p:grpSp>
          <p:nvGrpSpPr>
            <p:cNvPr id="12" name="Group 9215"/>
            <p:cNvGrpSpPr/>
            <p:nvPr/>
          </p:nvGrpSpPr>
          <p:grpSpPr>
            <a:xfrm>
              <a:off x="3572508" y="3886200"/>
              <a:ext cx="3025640" cy="276999"/>
              <a:chOff x="3201622" y="5528292"/>
              <a:chExt cx="3025640" cy="276999"/>
            </a:xfrm>
          </p:grpSpPr>
          <p:pic>
            <p:nvPicPr>
              <p:cNvPr id="191" name="Picture 24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1622" y="5585442"/>
                <a:ext cx="1276690" cy="1530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92" name="Picture 25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63114" y="5585442"/>
                <a:ext cx="1264148" cy="1530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97" name="TextBox 196"/>
              <p:cNvSpPr txBox="1"/>
              <p:nvPr/>
            </p:nvSpPr>
            <p:spPr>
              <a:xfrm>
                <a:off x="4582114" y="5528292"/>
                <a:ext cx="3143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latin typeface="Times New Roman" pitchFamily="18" charset="0"/>
                    <a:cs typeface="Times New Roman" pitchFamily="18" charset="0"/>
                  </a:rPr>
                  <a:t>&amp;</a:t>
                </a:r>
                <a:endParaRPr lang="en-US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3" name="Group 117"/>
            <p:cNvGrpSpPr/>
            <p:nvPr/>
          </p:nvGrpSpPr>
          <p:grpSpPr>
            <a:xfrm>
              <a:off x="3200400" y="3581400"/>
              <a:ext cx="1532664" cy="292388"/>
              <a:chOff x="3657600" y="1752600"/>
              <a:chExt cx="1532664" cy="292388"/>
            </a:xfrm>
          </p:grpSpPr>
          <p:sp>
            <p:nvSpPr>
              <p:cNvPr id="116" name="TextBox 115"/>
              <p:cNvSpPr txBox="1"/>
              <p:nvPr/>
            </p:nvSpPr>
            <p:spPr>
              <a:xfrm>
                <a:off x="3657600" y="1752600"/>
                <a:ext cx="1532664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00" dirty="0" smtClean="0">
                    <a:latin typeface="Times New Roman" pitchFamily="18" charset="0"/>
                    <a:cs typeface="Times New Roman" pitchFamily="18" charset="0"/>
                  </a:rPr>
                  <a:t>When                      , </a:t>
                </a:r>
                <a:endParaRPr lang="en-US" sz="13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117" name="Picture 14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94636" y="1816838"/>
                <a:ext cx="807905" cy="1936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127" name="Picture 2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711246">
            <a:off x="4076563" y="3689360"/>
            <a:ext cx="518655" cy="376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" name="Picture 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019800"/>
            <a:ext cx="1655874" cy="190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8" name="Picture 2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32037" y="5368489"/>
            <a:ext cx="251074" cy="182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925634" y="2786068"/>
            <a:ext cx="352430" cy="128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9" name="Content Placeholder 2"/>
          <p:cNvSpPr txBox="1">
            <a:spLocks/>
          </p:cNvSpPr>
          <p:nvPr/>
        </p:nvSpPr>
        <p:spPr>
          <a:xfrm>
            <a:off x="1371600" y="3581400"/>
            <a:ext cx="1371600" cy="41148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Tahoma" pitchFamily="34" charset="0"/>
              <a:buChar char="−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None/>
            </a:pPr>
            <a:r>
              <a:rPr lang="en-US" sz="1300" b="1" dirty="0" smtClean="0">
                <a:solidFill>
                  <a:schemeClr val="accent6">
                    <a:lumMod val="50000"/>
                  </a:schemeClr>
                </a:solidFill>
              </a:rPr>
              <a:t>Easily derived </a:t>
            </a:r>
          </a:p>
          <a:p>
            <a:pPr marL="114300" indent="0" algn="ctr">
              <a:buNone/>
            </a:pPr>
            <a:r>
              <a:rPr lang="en-US" sz="1300" b="1" dirty="0" smtClean="0">
                <a:solidFill>
                  <a:schemeClr val="accent6">
                    <a:lumMod val="50000"/>
                  </a:schemeClr>
                </a:solidFill>
              </a:rPr>
              <a:t>by Theorem 1</a:t>
            </a:r>
            <a:endParaRPr lang="en-US" sz="13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30" name="Content Placeholder 2"/>
          <p:cNvSpPr txBox="1">
            <a:spLocks/>
          </p:cNvSpPr>
          <p:nvPr/>
        </p:nvSpPr>
        <p:spPr>
          <a:xfrm>
            <a:off x="5029200" y="5334000"/>
            <a:ext cx="16002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Tahoma" pitchFamily="34" charset="0"/>
              <a:buChar char="−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None/>
            </a:pPr>
            <a:r>
              <a:rPr lang="en-US" sz="1300" b="1" dirty="0" smtClean="0">
                <a:solidFill>
                  <a:schemeClr val="accent6">
                    <a:lumMod val="50000"/>
                  </a:schemeClr>
                </a:solidFill>
              </a:rPr>
              <a:t>Easily derived by Corollary 1</a:t>
            </a:r>
            <a:endParaRPr lang="en-US" sz="13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24" name="Picture 2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806146" y="5252254"/>
            <a:ext cx="514350" cy="373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9" name="Picture 2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437269">
            <a:off x="4479561" y="3749443"/>
            <a:ext cx="448214" cy="32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0" name="Content Placeholder 2"/>
          <p:cNvSpPr txBox="1">
            <a:spLocks/>
          </p:cNvSpPr>
          <p:nvPr/>
        </p:nvSpPr>
        <p:spPr>
          <a:xfrm>
            <a:off x="4572000" y="3733800"/>
            <a:ext cx="16764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Tahoma" pitchFamily="34" charset="0"/>
              <a:buChar char="−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None/>
            </a:pPr>
            <a:r>
              <a:rPr lang="en-US" sz="1300" b="1" dirty="0" smtClean="0">
                <a:solidFill>
                  <a:schemeClr val="accent6">
                    <a:lumMod val="50000"/>
                  </a:schemeClr>
                </a:solidFill>
              </a:rPr>
              <a:t>Easily derived by Theorem 1</a:t>
            </a:r>
            <a:endParaRPr lang="en-US" sz="13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52" name="Picture 11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55520"/>
            <a:ext cx="251901" cy="16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3" name="Picture 28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35200"/>
            <a:ext cx="3181187" cy="226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2" name="Oval 261"/>
          <p:cNvSpPr/>
          <p:nvPr/>
        </p:nvSpPr>
        <p:spPr>
          <a:xfrm>
            <a:off x="304800" y="2057400"/>
            <a:ext cx="1143000" cy="5334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9" name="Picture 4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248400"/>
            <a:ext cx="1662550" cy="203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" name="Oval 118"/>
          <p:cNvSpPr/>
          <p:nvPr/>
        </p:nvSpPr>
        <p:spPr>
          <a:xfrm>
            <a:off x="3276600" y="2743200"/>
            <a:ext cx="1143000" cy="5334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152400" y="2514600"/>
            <a:ext cx="1555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Hard to solve!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048000" y="3352800"/>
            <a:ext cx="1555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Hard to solve!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3810000" y="5943600"/>
            <a:ext cx="2057400" cy="6096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5715000" y="6324600"/>
            <a:ext cx="1452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Easy to solve!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371600" y="1905000"/>
            <a:ext cx="1583254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Main Result #1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2895600" y="1981200"/>
            <a:ext cx="2819400" cy="6096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3733800" y="1676400"/>
            <a:ext cx="1452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Easy to solve!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96" name="Picture 2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4343400" y="5257804"/>
            <a:ext cx="685802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" name="Picture 2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981200" y="3200400"/>
            <a:ext cx="533400" cy="338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1" name="TextBox 100"/>
          <p:cNvSpPr txBox="1"/>
          <p:nvPr/>
        </p:nvSpPr>
        <p:spPr>
          <a:xfrm>
            <a:off x="1828800" y="4267200"/>
            <a:ext cx="1583254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Main Result #2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524000" y="4650830"/>
            <a:ext cx="25098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Prove the conjecture for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the simplest case n=1.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679730" y="972210"/>
            <a:ext cx="4067175" cy="390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648200" y="1329561"/>
            <a:ext cx="4152900" cy="392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6" name="Straight Arrow Connector 105"/>
          <p:cNvCxnSpPr/>
          <p:nvPr/>
        </p:nvCxnSpPr>
        <p:spPr>
          <a:xfrm flipV="1">
            <a:off x="3352800" y="3962400"/>
            <a:ext cx="762000" cy="3048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72825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Remaining 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229600" cy="5029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challenges </a:t>
            </a:r>
            <a:r>
              <a:rPr lang="en-US" sz="2800" dirty="0" smtClean="0"/>
              <a:t>of </a:t>
            </a:r>
            <a:r>
              <a:rPr lang="en-US" sz="2800" dirty="0" smtClean="0"/>
              <a:t>proving </a:t>
            </a:r>
            <a:r>
              <a:rPr lang="en-US" sz="2800" dirty="0" smtClean="0"/>
              <a:t>Main Result #2:</a:t>
            </a:r>
            <a:r>
              <a:rPr lang="en-US" sz="2800" dirty="0" smtClean="0"/>
              <a:t> </a:t>
            </a:r>
            <a:endParaRPr lang="en-US" sz="2800" dirty="0" smtClean="0"/>
          </a:p>
          <a:p>
            <a:pPr lvl="1"/>
            <a:r>
              <a:rPr lang="en-US" sz="2400" dirty="0" smtClean="0"/>
              <a:t>L ≠ R is the linear independence condition between two polynomials.</a:t>
            </a:r>
          </a:p>
          <a:p>
            <a:pPr lvl="1"/>
            <a:r>
              <a:rPr lang="en-US" sz="2400" dirty="0" smtClean="0"/>
              <a:t>The </a:t>
            </a:r>
            <a:r>
              <a:rPr lang="en-US" sz="2400" dirty="0" smtClean="0"/>
              <a:t>Main Result #2 is regarding the </a:t>
            </a:r>
            <a:r>
              <a:rPr lang="en-US" sz="2400" dirty="0" smtClean="0"/>
              <a:t>linear independence </a:t>
            </a:r>
            <a:r>
              <a:rPr lang="en-US" sz="2400" dirty="0" smtClean="0"/>
              <a:t>among </a:t>
            </a:r>
            <a:r>
              <a:rPr lang="en-US" sz="2400" dirty="0" smtClean="0"/>
              <a:t>2n+1 polynomials. Too many choices of the coefficients.</a:t>
            </a:r>
          </a:p>
          <a:p>
            <a:pPr lvl="1"/>
            <a:r>
              <a:rPr lang="en-US" sz="2400" dirty="0" smtClean="0"/>
              <a:t>On the other hand, the graph-theoretic properties </a:t>
            </a:r>
            <a:r>
              <a:rPr lang="en-US" sz="2400" dirty="0" smtClean="0"/>
              <a:t>greatly </a:t>
            </a:r>
            <a:r>
              <a:rPr lang="en-US" sz="2400" dirty="0" smtClean="0"/>
              <a:t>help us simplify the problem.</a:t>
            </a:r>
          </a:p>
          <a:p>
            <a:pPr lvl="1"/>
            <a:r>
              <a:rPr lang="en-US" sz="2400" dirty="0" smtClean="0"/>
              <a:t>We have proven the case when n=1.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Han, Wang, and Shroff – p. </a:t>
            </a:r>
            <a:fld id="{727756F9-E0AE-4D91-8979-E4A9095B759C}" type="slidenum">
              <a:rPr lang="en-US" smtClean="0"/>
              <a:pPr/>
              <a:t>21</a:t>
            </a:fld>
            <a:r>
              <a:rPr lang="en-US" smtClean="0"/>
              <a:t>/20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The Results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295400"/>
            <a:ext cx="8229600" cy="243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Tahoma" pitchFamily="34" charset="0"/>
              <a:buChar char="−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/>
              <a:t>Current Understanding of 3-unicast ANA Graph-Theoretic Characterizations</a:t>
            </a:r>
          </a:p>
          <a:p>
            <a:pPr lvl="1"/>
            <a:endParaRPr lang="en-US" sz="1400" dirty="0" smtClean="0"/>
          </a:p>
          <a:p>
            <a:pPr marL="457200" lvl="1" indent="0">
              <a:buFont typeface="Tahoma" pitchFamily="34" charset="0"/>
              <a:buNone/>
            </a:pPr>
            <a:endParaRPr lang="en-US" sz="1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667000"/>
            <a:ext cx="5204563" cy="2068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Han, Wang, and Shroff – p. </a:t>
            </a:r>
            <a:fld id="{727756F9-E0AE-4D91-8979-E4A9095B759C}" type="slidenum">
              <a:rPr lang="en-US" smtClean="0"/>
              <a:pPr/>
              <a:t>22</a:t>
            </a:fld>
            <a:r>
              <a:rPr lang="en-US" smtClean="0"/>
              <a:t>/20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2743200" y="1676400"/>
            <a:ext cx="2882900" cy="978188"/>
            <a:chOff x="6108700" y="2800350"/>
            <a:chExt cx="2882900" cy="978188"/>
          </a:xfrm>
        </p:grpSpPr>
        <p:grpSp>
          <p:nvGrpSpPr>
            <p:cNvPr id="24" name="Group 23"/>
            <p:cNvGrpSpPr/>
            <p:nvPr/>
          </p:nvGrpSpPr>
          <p:grpSpPr>
            <a:xfrm>
              <a:off x="6604843" y="2800350"/>
              <a:ext cx="1127883" cy="212995"/>
              <a:chOff x="6380688" y="2771775"/>
              <a:chExt cx="1127883" cy="212995"/>
            </a:xfrm>
          </p:grpSpPr>
          <p:pic>
            <p:nvPicPr>
              <p:cNvPr id="8" name="Picture 1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19875" y="2771775"/>
                <a:ext cx="888696" cy="2129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1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380688" y="2789595"/>
                <a:ext cx="172798" cy="1622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6615430" y="2990850"/>
              <a:ext cx="2366645" cy="292388"/>
              <a:chOff x="7314138" y="2886075"/>
              <a:chExt cx="2366645" cy="292388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7551085" y="2886075"/>
                <a:ext cx="2129698" cy="292388"/>
                <a:chOff x="381727" y="2368301"/>
                <a:chExt cx="2129698" cy="292388"/>
              </a:xfrm>
            </p:grpSpPr>
            <p:pic>
              <p:nvPicPr>
                <p:cNvPr id="10" name="Picture 19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1727" y="2377826"/>
                  <a:ext cx="921524" cy="2510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1" name="TextBox 10"/>
                <p:cNvSpPr txBox="1"/>
                <p:nvPr/>
              </p:nvSpPr>
              <p:spPr>
                <a:xfrm>
                  <a:off x="1278255" y="2368301"/>
                  <a:ext cx="1233170" cy="2923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300" dirty="0" smtClean="0">
                      <a:latin typeface="Times New Roman" pitchFamily="18" charset="0"/>
                      <a:cs typeface="Times New Roman" pitchFamily="18" charset="0"/>
                    </a:rPr>
                    <a:t>with high prob.</a:t>
                  </a:r>
                  <a:endParaRPr lang="en-US" sz="13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pic>
            <p:nvPicPr>
              <p:cNvPr id="13" name="Picture 1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314138" y="2956174"/>
                <a:ext cx="164592" cy="158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4" name="Group 13"/>
            <p:cNvGrpSpPr/>
            <p:nvPr/>
          </p:nvGrpSpPr>
          <p:grpSpPr>
            <a:xfrm>
              <a:off x="6615430" y="3486150"/>
              <a:ext cx="2376170" cy="292388"/>
              <a:chOff x="184150" y="3605711"/>
              <a:chExt cx="2376170" cy="292388"/>
            </a:xfrm>
          </p:grpSpPr>
          <p:pic>
            <p:nvPicPr>
              <p:cNvPr id="15" name="Picture 10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34980" y="3605711"/>
                <a:ext cx="914400" cy="2550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14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84150" y="3653062"/>
                <a:ext cx="169164" cy="1703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1327150" y="3605711"/>
                <a:ext cx="1233170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00" dirty="0" smtClean="0">
                    <a:latin typeface="Times New Roman" pitchFamily="18" charset="0"/>
                    <a:cs typeface="Times New Roman" pitchFamily="18" charset="0"/>
                  </a:rPr>
                  <a:t>with high prob.</a:t>
                </a:r>
                <a:endParaRPr lang="en-US" sz="13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6615430" y="3241675"/>
              <a:ext cx="2376170" cy="292388"/>
              <a:chOff x="190495" y="2997200"/>
              <a:chExt cx="2376170" cy="292388"/>
            </a:xfrm>
          </p:grpSpPr>
          <p:pic>
            <p:nvPicPr>
              <p:cNvPr id="19" name="Picture 9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419100" y="2997200"/>
                <a:ext cx="928687" cy="2565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13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90495" y="3056001"/>
                <a:ext cx="166878" cy="1634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1333495" y="2997200"/>
                <a:ext cx="1233170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00" dirty="0" smtClean="0">
                    <a:latin typeface="Times New Roman" pitchFamily="18" charset="0"/>
                    <a:cs typeface="Times New Roman" pitchFamily="18" charset="0"/>
                  </a:rPr>
                  <a:t>with high prob.</a:t>
                </a:r>
                <a:endParaRPr lang="en-US" sz="13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108700" y="2819400"/>
              <a:ext cx="394138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108700" y="3063875"/>
              <a:ext cx="394138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108700" y="3308350"/>
              <a:ext cx="394138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108700" y="3536950"/>
              <a:ext cx="394138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31" name="Straight Connector 30"/>
          <p:cNvCxnSpPr/>
          <p:nvPr/>
        </p:nvCxnSpPr>
        <p:spPr>
          <a:xfrm flipV="1">
            <a:off x="457200" y="3352800"/>
            <a:ext cx="80010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304800" y="4876800"/>
            <a:ext cx="8534400" cy="2438400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Conclusion</a:t>
            </a:r>
          </a:p>
          <a:p>
            <a:pPr lvl="1"/>
            <a:r>
              <a:rPr lang="en-US" sz="1600" b="1" dirty="0" smtClean="0"/>
              <a:t>Intersession NC : </a:t>
            </a:r>
            <a:r>
              <a:rPr lang="en-US" sz="1600" b="1" dirty="0" err="1" smtClean="0"/>
              <a:t>Precoding</a:t>
            </a:r>
            <a:r>
              <a:rPr lang="en-US" sz="1600" b="1" dirty="0" smtClean="0"/>
              <a:t>-based Framework</a:t>
            </a:r>
          </a:p>
          <a:p>
            <a:pPr lvl="2"/>
            <a:r>
              <a:rPr lang="en-US" sz="1500" b="1" dirty="0" smtClean="0">
                <a:solidFill>
                  <a:srgbClr val="FF0000"/>
                </a:solidFill>
              </a:rPr>
              <a:t>Theoretic DAG analysis of </a:t>
            </a:r>
            <a:r>
              <a:rPr lang="en-US" sz="1500" b="1" dirty="0" err="1" smtClean="0">
                <a:solidFill>
                  <a:srgbClr val="FF0000"/>
                </a:solidFill>
              </a:rPr>
              <a:t>precoding</a:t>
            </a:r>
            <a:r>
              <a:rPr lang="en-US" sz="1500" b="1" dirty="0" smtClean="0">
                <a:solidFill>
                  <a:srgbClr val="FF0000"/>
                </a:solidFill>
              </a:rPr>
              <a:t>-based solution on DAG.</a:t>
            </a:r>
          </a:p>
          <a:p>
            <a:pPr lvl="1"/>
            <a:r>
              <a:rPr lang="en-US" sz="1500" b="1" dirty="0" smtClean="0"/>
              <a:t>Special example of </a:t>
            </a:r>
            <a:r>
              <a:rPr lang="en-US" sz="1500" b="1" dirty="0" err="1" smtClean="0"/>
              <a:t>Precoding</a:t>
            </a:r>
            <a:r>
              <a:rPr lang="en-US" sz="1500" b="1" dirty="0" smtClean="0"/>
              <a:t>-based Framework : 3-uincast ANA</a:t>
            </a:r>
          </a:p>
          <a:p>
            <a:pPr lvl="2"/>
            <a:r>
              <a:rPr lang="en-US" sz="1500" b="1" dirty="0" smtClean="0">
                <a:solidFill>
                  <a:srgbClr val="FF0000"/>
                </a:solidFill>
              </a:rPr>
              <a:t>Graph-theoretic characterizations that can be easily checked.</a:t>
            </a:r>
            <a:endParaRPr lang="en-US" sz="1500" dirty="0" smtClean="0"/>
          </a:p>
          <a:p>
            <a:pPr marL="457200" lvl="1" indent="0">
              <a:buNone/>
            </a:pPr>
            <a:endParaRPr lang="en-US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6934200" y="2209800"/>
            <a:ext cx="1051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Algebraic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934200" y="3886200"/>
            <a:ext cx="1720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Graph-Theoretic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761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4572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Obviously, the graph-theoretic results for </a:t>
            </a:r>
            <a:r>
              <a:rPr lang="en-US" sz="2000" dirty="0" smtClean="0"/>
              <a:t>n&gt;1</a:t>
            </a:r>
            <a:endParaRPr lang="en-US" sz="2000" dirty="0" smtClean="0"/>
          </a:p>
          <a:p>
            <a:r>
              <a:rPr lang="en-US" sz="2000" dirty="0" smtClean="0"/>
              <a:t>With the graph-theoretic condition, we can answer questions in a more definite way:</a:t>
            </a:r>
          </a:p>
          <a:p>
            <a:pPr lvl="1"/>
            <a:r>
              <a:rPr lang="en-US" sz="1800" dirty="0" smtClean="0"/>
              <a:t>Whether / how much throughput loss is induced by a 3-ANA scheme</a:t>
            </a:r>
          </a:p>
          <a:p>
            <a:pPr lvl="1"/>
            <a:r>
              <a:rPr lang="en-US" sz="1800" dirty="0" smtClean="0"/>
              <a:t>More </a:t>
            </a:r>
            <a:r>
              <a:rPr lang="en-US" sz="1800" dirty="0" smtClean="0"/>
              <a:t>general networks other than 3-ANA?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Han, Wang, and Shroff – p. </a:t>
            </a:r>
            <a:fld id="{727756F9-E0AE-4D91-8979-E4A9095B759C}" type="slidenum">
              <a:rPr lang="en-US" smtClean="0"/>
              <a:pPr/>
              <a:t>23</a:t>
            </a:fld>
            <a:r>
              <a:rPr lang="en-US" smtClean="0"/>
              <a:t>/20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8761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Box 73"/>
          <p:cNvSpPr txBox="1"/>
          <p:nvPr/>
        </p:nvSpPr>
        <p:spPr>
          <a:xfrm>
            <a:off x="0" y="2667000"/>
            <a:ext cx="9174563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Theorem 1: The set of polynomials              are linearly independent if and only if                         .</a:t>
            </a:r>
          </a:p>
          <a:p>
            <a:endParaRPr lang="en-US" dirty="0" smtClean="0"/>
          </a:p>
          <a:p>
            <a:r>
              <a:rPr lang="en-US" i="1" dirty="0" smtClean="0"/>
              <a:t>Sketch of the proof:</a:t>
            </a:r>
            <a:r>
              <a:rPr lang="en-US" dirty="0" smtClean="0"/>
              <a:t>             When              are linearly dependent,                         . </a:t>
            </a:r>
          </a:p>
          <a:p>
            <a:endParaRPr lang="en-US" sz="300" dirty="0" smtClean="0"/>
          </a:p>
          <a:p>
            <a:r>
              <a:rPr lang="en-US" dirty="0" smtClean="0"/>
              <a:t>                                                When                           for all      , we fix the values of           to               , </a:t>
            </a:r>
          </a:p>
          <a:p>
            <a:r>
              <a:rPr lang="en-US" dirty="0" smtClean="0"/>
              <a:t>                                                the cofactors will give us the coefficient in the linear sum.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796066" y="5734040"/>
            <a:ext cx="1515398" cy="927520"/>
            <a:chOff x="2539629" y="5449718"/>
            <a:chExt cx="1515398" cy="927520"/>
          </a:xfrm>
        </p:grpSpPr>
        <p:pic>
          <p:nvPicPr>
            <p:cNvPr id="45" name="Picture 1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9629" y="5641897"/>
              <a:ext cx="251901" cy="16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9" name="Picture 1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8555" y="6106943"/>
              <a:ext cx="113266" cy="270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3" name="Group 12"/>
            <p:cNvGrpSpPr/>
            <p:nvPr/>
          </p:nvGrpSpPr>
          <p:grpSpPr>
            <a:xfrm>
              <a:off x="2982953" y="5449718"/>
              <a:ext cx="1072074" cy="490229"/>
              <a:chOff x="2274356" y="5375574"/>
              <a:chExt cx="1072074" cy="490229"/>
            </a:xfrm>
          </p:grpSpPr>
          <p:pic>
            <p:nvPicPr>
              <p:cNvPr id="59" name="Picture 1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5964" y="5375574"/>
                <a:ext cx="529537" cy="2600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1" name="TextBox 60"/>
              <p:cNvSpPr txBox="1"/>
              <p:nvPr/>
            </p:nvSpPr>
            <p:spPr>
              <a:xfrm>
                <a:off x="2274356" y="5573415"/>
                <a:ext cx="687206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00" dirty="0" smtClean="0">
                    <a:latin typeface="Times New Roman" pitchFamily="18" charset="0"/>
                    <a:cs typeface="Times New Roman" pitchFamily="18" charset="0"/>
                  </a:rPr>
                  <a:t>L. I. on </a:t>
                </a:r>
                <a:endParaRPr lang="en-US" sz="13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62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6730" y="5630537"/>
                <a:ext cx="459700" cy="1908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3" name="TextBox 62"/>
              <p:cNvSpPr txBox="1"/>
              <p:nvPr/>
            </p:nvSpPr>
            <p:spPr>
              <a:xfrm>
                <a:off x="2780081" y="5383459"/>
                <a:ext cx="336499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00" dirty="0" smtClean="0">
                    <a:latin typeface="Times New Roman" pitchFamily="18" charset="0"/>
                    <a:cs typeface="Times New Roman" pitchFamily="18" charset="0"/>
                  </a:rPr>
                  <a:t>is</a:t>
                </a:r>
                <a:endParaRPr lang="en-US" sz="13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pic>
        <p:nvPicPr>
          <p:cNvPr id="12301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380" y="1395674"/>
            <a:ext cx="1957087" cy="1349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56881"/>
            <a:ext cx="7848600" cy="685800"/>
          </a:xfrm>
        </p:spPr>
        <p:txBody>
          <a:bodyPr/>
          <a:lstStyle/>
          <a:p>
            <a:r>
              <a:rPr lang="en-US" dirty="0" smtClean="0"/>
              <a:t>From Det≠0 To Lin. </a:t>
            </a:r>
            <a:r>
              <a:rPr lang="en-US" dirty="0" err="1" smtClean="0"/>
              <a:t>Indep</a:t>
            </a:r>
            <a:r>
              <a:rPr lang="en-US" dirty="0" smtClean="0"/>
              <a:t>. 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438400" y="1447800"/>
            <a:ext cx="6248400" cy="1066800"/>
            <a:chOff x="2743200" y="1600200"/>
            <a:chExt cx="6248400" cy="1066800"/>
          </a:xfrm>
        </p:grpSpPr>
        <p:grpSp>
          <p:nvGrpSpPr>
            <p:cNvPr id="7" name="Group 6"/>
            <p:cNvGrpSpPr/>
            <p:nvPr/>
          </p:nvGrpSpPr>
          <p:grpSpPr>
            <a:xfrm>
              <a:off x="2743200" y="1600200"/>
              <a:ext cx="6248400" cy="1066800"/>
              <a:chOff x="2743200" y="1600200"/>
              <a:chExt cx="6248400" cy="1066800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2819400" y="1677875"/>
                <a:ext cx="2552700" cy="294692"/>
                <a:chOff x="2910840" y="1675571"/>
                <a:chExt cx="2552700" cy="294692"/>
              </a:xfrm>
            </p:grpSpPr>
            <p:sp>
              <p:nvSpPr>
                <p:cNvPr id="9" name="TextBox 8"/>
                <p:cNvSpPr txBox="1"/>
                <p:nvPr/>
              </p:nvSpPr>
              <p:spPr>
                <a:xfrm>
                  <a:off x="3177540" y="1677875"/>
                  <a:ext cx="2286000" cy="2923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300" dirty="0" smtClean="0">
                      <a:latin typeface="Times New Roman" pitchFamily="18" charset="0"/>
                      <a:cs typeface="Times New Roman" pitchFamily="18" charset="0"/>
                    </a:rPr>
                    <a:t>is  </a:t>
                  </a:r>
                  <a:r>
                    <a:rPr lang="en-US" sz="1300" b="1" i="1" dirty="0" smtClean="0">
                      <a:latin typeface="Times New Roman" pitchFamily="18" charset="0"/>
                      <a:cs typeface="Times New Roman" pitchFamily="18" charset="0"/>
                    </a:rPr>
                    <a:t>row-invariant</a:t>
                  </a:r>
                  <a:r>
                    <a:rPr lang="en-US" sz="1300" dirty="0" smtClean="0">
                      <a:latin typeface="Times New Roman" pitchFamily="18" charset="0"/>
                      <a:cs typeface="Times New Roman" pitchFamily="18" charset="0"/>
                    </a:rPr>
                    <a:t>  where</a:t>
                  </a:r>
                  <a:endParaRPr lang="en-US" sz="13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pic>
              <p:nvPicPr>
                <p:cNvPr id="12295" name="Picture 7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10840" y="1675571"/>
                  <a:ext cx="286942" cy="2565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6" name="Rectangle 5"/>
              <p:cNvSpPr/>
              <p:nvPr/>
            </p:nvSpPr>
            <p:spPr>
              <a:xfrm>
                <a:off x="2743200" y="1600200"/>
                <a:ext cx="6248400" cy="10668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2302" name="Picture 1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0281" y="1973652"/>
              <a:ext cx="5955119" cy="631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Han, Wang, and Shroff – p. </a:t>
            </a:r>
            <a:fld id="{727756F9-E0AE-4D91-8979-E4A9095B759C}" type="slidenum">
              <a:rPr lang="en-US" smtClean="0"/>
              <a:pPr/>
              <a:t>24</a:t>
            </a:fld>
            <a:r>
              <a:rPr lang="en-US" smtClean="0"/>
              <a:t>/20</a:t>
            </a:r>
            <a:endParaRPr lang="en-US" dirty="0"/>
          </a:p>
        </p:txBody>
      </p:sp>
      <p:grpSp>
        <p:nvGrpSpPr>
          <p:cNvPr id="75" name="Group 74"/>
          <p:cNvGrpSpPr/>
          <p:nvPr/>
        </p:nvGrpSpPr>
        <p:grpSpPr>
          <a:xfrm>
            <a:off x="537700" y="4970387"/>
            <a:ext cx="1558889" cy="1702578"/>
            <a:chOff x="537700" y="4665597"/>
            <a:chExt cx="1558889" cy="1702578"/>
          </a:xfrm>
        </p:grpSpPr>
        <p:grpSp>
          <p:nvGrpSpPr>
            <p:cNvPr id="68" name="Group 67"/>
            <p:cNvGrpSpPr/>
            <p:nvPr/>
          </p:nvGrpSpPr>
          <p:grpSpPr>
            <a:xfrm>
              <a:off x="537700" y="4665597"/>
              <a:ext cx="1558889" cy="1702578"/>
              <a:chOff x="137923" y="4978444"/>
              <a:chExt cx="1558889" cy="1702578"/>
            </a:xfrm>
          </p:grpSpPr>
          <p:pic>
            <p:nvPicPr>
              <p:cNvPr id="70" name="Picture 14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8262" y="5356723"/>
                <a:ext cx="888696" cy="2129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71" name="Group 70"/>
              <p:cNvGrpSpPr/>
              <p:nvPr/>
            </p:nvGrpSpPr>
            <p:grpSpPr>
              <a:xfrm>
                <a:off x="137923" y="4978444"/>
                <a:ext cx="1558889" cy="292388"/>
                <a:chOff x="3572556" y="4547271"/>
                <a:chExt cx="1558889" cy="292388"/>
              </a:xfrm>
            </p:grpSpPr>
            <p:pic>
              <p:nvPicPr>
                <p:cNvPr id="85" name="Picture 2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72556" y="4611763"/>
                  <a:ext cx="459700" cy="1908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86" name="TextBox 85"/>
                <p:cNvSpPr txBox="1"/>
                <p:nvPr/>
              </p:nvSpPr>
              <p:spPr>
                <a:xfrm>
                  <a:off x="3982731" y="4547271"/>
                  <a:ext cx="1148714" cy="2923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300" dirty="0" smtClean="0">
                      <a:latin typeface="Times New Roman" pitchFamily="18" charset="0"/>
                      <a:cs typeface="Times New Roman" pitchFamily="18" charset="0"/>
                    </a:rPr>
                    <a:t>must satisfy :</a:t>
                  </a:r>
                  <a:endParaRPr lang="en-US" sz="13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pic>
            <p:nvPicPr>
              <p:cNvPr id="79" name="Picture 19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380" y="5724390"/>
                <a:ext cx="921524" cy="2510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6" name="TextBox 75"/>
              <p:cNvSpPr txBox="1"/>
              <p:nvPr/>
            </p:nvSpPr>
            <p:spPr>
              <a:xfrm>
                <a:off x="380453" y="5937364"/>
                <a:ext cx="1233170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00" dirty="0" smtClean="0">
                    <a:latin typeface="Times New Roman" pitchFamily="18" charset="0"/>
                    <a:cs typeface="Times New Roman" pitchFamily="18" charset="0"/>
                  </a:rPr>
                  <a:t>with high prob.</a:t>
                </a:r>
                <a:endParaRPr lang="en-US" sz="13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78" name="Picture 1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9233" y="6410727"/>
                <a:ext cx="113266" cy="2702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64" name="Picture 11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71500" y="5053324"/>
              <a:ext cx="172798" cy="162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" name="Picture 12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81025" y="5477078"/>
              <a:ext cx="164592" cy="158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1" name="Group 80"/>
          <p:cNvGrpSpPr/>
          <p:nvPr/>
        </p:nvGrpSpPr>
        <p:grpSpPr>
          <a:xfrm>
            <a:off x="5181600" y="5651359"/>
            <a:ext cx="3810000" cy="901841"/>
            <a:chOff x="3574648" y="3060916"/>
            <a:chExt cx="2917341" cy="597041"/>
          </a:xfrm>
        </p:grpSpPr>
        <p:pic>
          <p:nvPicPr>
            <p:cNvPr id="82" name="Picture 21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0848" y="3213316"/>
              <a:ext cx="2841141" cy="444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3" name="Picture 22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4648" y="3101680"/>
              <a:ext cx="844798" cy="200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4" name="TextBox 83"/>
            <p:cNvSpPr txBox="1"/>
            <p:nvPr/>
          </p:nvSpPr>
          <p:spPr>
            <a:xfrm>
              <a:off x="4381395" y="3060916"/>
              <a:ext cx="12331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except all zeros</a:t>
              </a:r>
              <a:endParaRPr 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3124200" y="5410200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[2.1]</a:t>
            </a:r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5029200" y="5346559"/>
            <a:ext cx="407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[Cond. 1] proposed by [</a:t>
            </a:r>
            <a:r>
              <a:rPr lang="en-US" dirty="0" err="1" smtClean="0"/>
              <a:t>Ramakrishnan</a:t>
            </a:r>
            <a:r>
              <a:rPr lang="en-US" dirty="0" smtClean="0"/>
              <a:t> 10]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2286000" y="4648200"/>
            <a:ext cx="2536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[2.1]           [Cond. 1]</a:t>
            </a:r>
          </a:p>
          <a:p>
            <a:r>
              <a:rPr lang="en-US" dirty="0" smtClean="0"/>
              <a:t>[Cond. 1] + [1]          [2.1]</a:t>
            </a:r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0" y="4191000"/>
            <a:ext cx="3105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[1] + [2]  </a:t>
            </a:r>
            <a:r>
              <a:rPr lang="en-US" dirty="0" smtClean="0">
                <a:sym typeface="Wingdings" pitchFamily="2" charset="2"/>
              </a:rPr>
              <a:t>              [1] + [Cond. 1]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205650" y="3255580"/>
            <a:ext cx="595312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604240" y="2656490"/>
            <a:ext cx="1214436" cy="396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26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158360"/>
            <a:ext cx="533400" cy="386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26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991710" y="3522992"/>
            <a:ext cx="533400" cy="386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129175" y="3242440"/>
            <a:ext cx="12096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405350" y="2701160"/>
            <a:ext cx="595312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4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234560" y="3526220"/>
            <a:ext cx="12096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139560" y="3591910"/>
            <a:ext cx="219075" cy="248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412420" y="3560380"/>
            <a:ext cx="409575" cy="311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8142890" y="3570890"/>
            <a:ext cx="71717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26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874580" y="4682360"/>
            <a:ext cx="42025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Picture 26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723290" y="4984530"/>
            <a:ext cx="42025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827690" y="4311870"/>
            <a:ext cx="8191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" name="TextBox 76"/>
          <p:cNvSpPr txBox="1"/>
          <p:nvPr/>
        </p:nvSpPr>
        <p:spPr>
          <a:xfrm>
            <a:off x="1847190" y="5623030"/>
            <a:ext cx="1482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By Theorem 1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8509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90" grpId="0"/>
      <p:bldP spid="91" grpId="0"/>
      <p:bldP spid="7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81100"/>
            <a:ext cx="9144000" cy="5676900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An algebraic approach to network coding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smtClean="0"/>
              <a:t>[</a:t>
            </a:r>
            <a:r>
              <a:rPr lang="en-US" sz="2000" dirty="0" err="1" smtClean="0"/>
              <a:t>Koetter</a:t>
            </a:r>
            <a:r>
              <a:rPr lang="en-US" sz="2000" dirty="0" smtClean="0"/>
              <a:t> </a:t>
            </a:r>
            <a:r>
              <a:rPr lang="en-US" sz="2000" i="1" dirty="0" smtClean="0"/>
              <a:t>et. al </a:t>
            </a:r>
            <a:r>
              <a:rPr lang="en-US" sz="2000" dirty="0" smtClean="0"/>
              <a:t>IT03]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endParaRPr lang="en-US" sz="600" dirty="0" smtClean="0"/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Total network control:</a:t>
            </a:r>
          </a:p>
          <a:p>
            <a:pPr lvl="1"/>
            <a:r>
              <a:rPr lang="en-US" sz="1800" dirty="0" smtClean="0"/>
              <a:t>Complete  information at  the receivers.</a:t>
            </a:r>
          </a:p>
          <a:p>
            <a:pPr lvl="1"/>
            <a:r>
              <a:rPr lang="en-US" sz="1800" b="1" dirty="0" smtClean="0">
                <a:solidFill>
                  <a:srgbClr val="FF0000"/>
                </a:solidFill>
              </a:rPr>
              <a:t>Algebraic conditions: </a:t>
            </a:r>
            <a:r>
              <a:rPr lang="en-US" sz="1800" dirty="0" smtClean="0"/>
              <a:t>The NC demands can be met if the code satisfies</a:t>
            </a:r>
          </a:p>
          <a:p>
            <a:pPr lvl="2">
              <a:buNone/>
            </a:pPr>
            <a:r>
              <a:rPr lang="en-US" sz="1600" dirty="0" smtClean="0"/>
              <a:t>(</a:t>
            </a:r>
            <a:r>
              <a:rPr lang="en-US" sz="1600" dirty="0" err="1" smtClean="0"/>
              <a:t>i</a:t>
            </a:r>
            <a:r>
              <a:rPr lang="en-US" sz="1600" dirty="0" smtClean="0"/>
              <a:t>)  Full information along the principal path</a:t>
            </a:r>
          </a:p>
          <a:p>
            <a:pPr lvl="2">
              <a:buNone/>
            </a:pPr>
            <a:r>
              <a:rPr lang="en-US" sz="1600" dirty="0" smtClean="0"/>
              <a:t>(ii) Zero interference along the cross paths</a:t>
            </a:r>
          </a:p>
          <a:p>
            <a:pPr lvl="2">
              <a:buNone/>
            </a:pPr>
            <a:r>
              <a:rPr lang="en-US" sz="1600" dirty="0" smtClean="0"/>
              <a:t>Algebraic conditions are easy to verify but hard to solve. [</a:t>
            </a:r>
            <a:r>
              <a:rPr lang="en-US" sz="1600" dirty="0" err="1" smtClean="0"/>
              <a:t>Koetter</a:t>
            </a:r>
            <a:r>
              <a:rPr lang="en-US" sz="1600" dirty="0" smtClean="0"/>
              <a:t> </a:t>
            </a:r>
            <a:r>
              <a:rPr lang="en-US" sz="1600" i="1" dirty="0" smtClean="0"/>
              <a:t>et al.</a:t>
            </a:r>
            <a:r>
              <a:rPr lang="en-US" sz="1600" dirty="0" smtClean="0"/>
              <a:t> 03], [Lehman]. </a:t>
            </a:r>
            <a:endParaRPr lang="en-US" sz="1600" b="1" dirty="0" smtClean="0"/>
          </a:p>
          <a:p>
            <a:pPr lvl="1"/>
            <a:r>
              <a:rPr lang="en-US" sz="1800" dirty="0" smtClean="0"/>
              <a:t>For special scenarios, we can develop </a:t>
            </a:r>
            <a:r>
              <a:rPr lang="en-US" sz="1800" b="1" dirty="0" smtClean="0">
                <a:solidFill>
                  <a:srgbClr val="0000FF"/>
                </a:solidFill>
              </a:rPr>
              <a:t>graph-theoretic conditions.</a:t>
            </a:r>
          </a:p>
          <a:p>
            <a:pPr lvl="2"/>
            <a:r>
              <a:rPr lang="en-US" sz="1600" dirty="0" smtClean="0"/>
              <a:t>Feasibility of a single multicast session         rate is less than the </a:t>
            </a:r>
            <a:r>
              <a:rPr lang="en-US" sz="1600" i="1" dirty="0" smtClean="0"/>
              <a:t>min </a:t>
            </a:r>
            <a:r>
              <a:rPr lang="en-US" sz="1600" i="1" dirty="0" err="1" smtClean="0"/>
              <a:t>min</a:t>
            </a:r>
            <a:r>
              <a:rPr lang="en-US" sz="1600" i="1" dirty="0" smtClean="0"/>
              <a:t>-cut.</a:t>
            </a:r>
            <a:r>
              <a:rPr lang="en-US" sz="1600" dirty="0" smtClean="0"/>
              <a:t>  [Li et al. 03]</a:t>
            </a:r>
            <a:endParaRPr lang="en-US" dirty="0" smtClean="0"/>
          </a:p>
          <a:p>
            <a:pPr lvl="2"/>
            <a:r>
              <a:rPr lang="en-US" sz="1600" dirty="0" smtClean="0"/>
              <a:t>Feasibility of  2 simple </a:t>
            </a:r>
            <a:r>
              <a:rPr lang="en-US" sz="1600" dirty="0" err="1" smtClean="0"/>
              <a:t>unicast</a:t>
            </a:r>
            <a:r>
              <a:rPr lang="en-US" sz="1600" dirty="0" smtClean="0"/>
              <a:t> sessions         whether the </a:t>
            </a:r>
            <a:r>
              <a:rPr lang="en-US" sz="1600" i="1" dirty="0" smtClean="0"/>
              <a:t>critical cuts </a:t>
            </a:r>
            <a:r>
              <a:rPr lang="en-US" sz="1600" dirty="0" smtClean="0"/>
              <a:t>are properly placed. </a:t>
            </a:r>
          </a:p>
          <a:p>
            <a:pPr lvl="2"/>
            <a:r>
              <a:rPr lang="en-US" sz="1600" dirty="0" smtClean="0"/>
              <a:t>Various capacity inner / outer bounds: [Harvey </a:t>
            </a:r>
            <a:r>
              <a:rPr lang="en-US" sz="1600" i="1" dirty="0" smtClean="0"/>
              <a:t>et al.</a:t>
            </a:r>
            <a:r>
              <a:rPr lang="en-US" sz="1600" dirty="0" smtClean="0"/>
              <a:t> IT06], [Yan </a:t>
            </a:r>
            <a:r>
              <a:rPr lang="en-US" sz="1600" i="1" dirty="0" smtClean="0"/>
              <a:t>et al.</a:t>
            </a:r>
            <a:r>
              <a:rPr lang="en-US" sz="1600" dirty="0" smtClean="0"/>
              <a:t> IT06], etc.    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551489" y="1828800"/>
            <a:ext cx="5796920" cy="1731818"/>
            <a:chOff x="1551489" y="1828800"/>
            <a:chExt cx="5796920" cy="1731818"/>
          </a:xfrm>
        </p:grpSpPr>
        <p:grpSp>
          <p:nvGrpSpPr>
            <p:cNvPr id="12" name="Group 11"/>
            <p:cNvGrpSpPr>
              <a:grpSpLocks noChangeAspect="1"/>
            </p:cNvGrpSpPr>
            <p:nvPr/>
          </p:nvGrpSpPr>
          <p:grpSpPr>
            <a:xfrm>
              <a:off x="1952174" y="1828800"/>
              <a:ext cx="4922363" cy="1731818"/>
              <a:chOff x="1745673" y="1828800"/>
              <a:chExt cx="5264727" cy="1939636"/>
            </a:xfrm>
          </p:grpSpPr>
          <p:pic>
            <p:nvPicPr>
              <p:cNvPr id="4101" name="Picture 5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45673" y="1828800"/>
                <a:ext cx="5264727" cy="19396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2117445" y="3115040"/>
                <a:ext cx="994266" cy="3102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err="1" smtClean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Precoding</a:t>
                </a:r>
                <a:endParaRPr lang="en-US" sz="12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233248" y="3420204"/>
                <a:ext cx="894877" cy="2458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Channel</a:t>
                </a:r>
                <a:endParaRPr lang="en-US" sz="12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712298" y="3124200"/>
                <a:ext cx="894877" cy="2458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Decoding</a:t>
                </a:r>
                <a:endParaRPr lang="en-US" sz="12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4105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1489" y="2410955"/>
              <a:ext cx="212541" cy="2125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6" name="Picture 1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337" y="2232571"/>
              <a:ext cx="282856" cy="1136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7" name="Picture 1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5800" y="2361450"/>
              <a:ext cx="271345" cy="3420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8" name="Picture 1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1200" y="2200136"/>
              <a:ext cx="287209" cy="133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24250" y="3543300"/>
            <a:ext cx="3695700" cy="319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56881"/>
            <a:ext cx="7086600" cy="685800"/>
          </a:xfrm>
        </p:spPr>
        <p:txBody>
          <a:bodyPr/>
          <a:lstStyle/>
          <a:p>
            <a:r>
              <a:rPr lang="en-US" dirty="0" smtClean="0"/>
              <a:t>The Algebraic Framework of NC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Han, Wang, and Shroff – p. </a:t>
            </a:r>
            <a:fld id="{727756F9-E0AE-4D91-8979-E4A9095B759C}" type="slidenum">
              <a:rPr lang="en-US" smtClean="0"/>
              <a:pPr/>
              <a:t>3</a:t>
            </a:fld>
            <a:r>
              <a:rPr lang="en-US" smtClean="0"/>
              <a:t>/20</a:t>
            </a:r>
            <a:endParaRPr lang="en-US" dirty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819525"/>
            <a:ext cx="1889256" cy="24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57775" y="4719944"/>
            <a:ext cx="2638425" cy="318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86325" y="5045418"/>
            <a:ext cx="3086100" cy="326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19625" y="4800600"/>
            <a:ext cx="4381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6275" y="5105400"/>
            <a:ext cx="4381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2590800" y="1600200"/>
            <a:ext cx="4854855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Hard to control what happens inside the network.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09675" y="3505200"/>
            <a:ext cx="2395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The local coding kernel: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19600" y="6019800"/>
            <a:ext cx="4381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19600" y="6305550"/>
            <a:ext cx="4381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22805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609600" y="1676400"/>
            <a:ext cx="5562600" cy="1828800"/>
            <a:chOff x="1027212" y="1814865"/>
            <a:chExt cx="5678388" cy="1967571"/>
          </a:xfrm>
        </p:grpSpPr>
        <p:grpSp>
          <p:nvGrpSpPr>
            <p:cNvPr id="34" name="Group 33"/>
            <p:cNvGrpSpPr/>
            <p:nvPr/>
          </p:nvGrpSpPr>
          <p:grpSpPr>
            <a:xfrm>
              <a:off x="1027212" y="1814865"/>
              <a:ext cx="5678388" cy="1967571"/>
              <a:chOff x="1027212" y="1814865"/>
              <a:chExt cx="5678388" cy="1967571"/>
            </a:xfrm>
          </p:grpSpPr>
          <p:pic>
            <p:nvPicPr>
              <p:cNvPr id="5123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20988" y="1814865"/>
                <a:ext cx="4827412" cy="1967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7" name="Picture 9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5198" y="2582756"/>
                <a:ext cx="186844" cy="1868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8" name="Picture 10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212" y="2408581"/>
                <a:ext cx="330965" cy="1329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9" name="Picture 11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96304" y="2529464"/>
                <a:ext cx="216854" cy="2733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" name="Picture 1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00093" y="2351856"/>
                <a:ext cx="305507" cy="1419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8" name="TextBox 47"/>
            <p:cNvSpPr txBox="1"/>
            <p:nvPr/>
          </p:nvSpPr>
          <p:spPr>
            <a:xfrm>
              <a:off x="1730758" y="3208622"/>
              <a:ext cx="9296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Precoding</a:t>
              </a:r>
              <a:endParaRPr lang="en-US" sz="1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689860" y="3457569"/>
              <a:ext cx="836683" cy="219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Channel</a:t>
              </a:r>
              <a:endParaRPr lang="en-US" sz="1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43547" y="1717440"/>
            <a:ext cx="5428653" cy="1635360"/>
            <a:chOff x="972854" y="1905000"/>
            <a:chExt cx="5428653" cy="1635360"/>
          </a:xfrm>
        </p:grpSpPr>
        <p:pic>
          <p:nvPicPr>
            <p:cNvPr id="51" name="Picture 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1905000"/>
              <a:ext cx="4648200" cy="1635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840" y="2345934"/>
              <a:ext cx="186844" cy="186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" name="Picture 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2854" y="2171759"/>
              <a:ext cx="330965" cy="1329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" name="Picture 1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2438400"/>
              <a:ext cx="216854" cy="273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" name="Picture 1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2209800"/>
              <a:ext cx="305507" cy="1419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5" name="TextBox 44"/>
            <p:cNvSpPr txBox="1"/>
            <p:nvPr/>
          </p:nvSpPr>
          <p:spPr>
            <a:xfrm>
              <a:off x="1676400" y="2971800"/>
              <a:ext cx="9296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Precoding</a:t>
              </a:r>
              <a:endParaRPr lang="en-US" sz="1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635502" y="3220747"/>
              <a:ext cx="836683" cy="219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Channel</a:t>
              </a:r>
              <a:endParaRPr lang="en-US" sz="1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333999"/>
          </a:xfrm>
        </p:spPr>
        <p:txBody>
          <a:bodyPr>
            <a:noAutofit/>
          </a:bodyPr>
          <a:lstStyle/>
          <a:p>
            <a:r>
              <a:rPr lang="en-US" sz="2000" b="1" dirty="0" err="1" smtClean="0">
                <a:solidFill>
                  <a:srgbClr val="7030A0"/>
                </a:solidFill>
              </a:rPr>
              <a:t>Precoding</a:t>
            </a:r>
            <a:r>
              <a:rPr lang="en-US" sz="2000" b="1" dirty="0" smtClean="0">
                <a:solidFill>
                  <a:srgbClr val="7030A0"/>
                </a:solidFill>
              </a:rPr>
              <a:t>-based Framework</a:t>
            </a:r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r>
              <a:rPr lang="en-US" sz="1800" dirty="0" smtClean="0">
                <a:solidFill>
                  <a:srgbClr val="0000FF"/>
                </a:solidFill>
              </a:rPr>
              <a:t>Distributed, partial control: </a:t>
            </a:r>
            <a:r>
              <a:rPr lang="en-US" sz="1800" dirty="0" smtClean="0"/>
              <a:t>Design                , leave the network  kernels       random.</a:t>
            </a:r>
          </a:p>
          <a:p>
            <a:pPr lvl="1"/>
            <a:r>
              <a:rPr lang="en-US" sz="1800" dirty="0" smtClean="0"/>
              <a:t>Complete information at the receivers. </a:t>
            </a:r>
          </a:p>
          <a:p>
            <a:pPr lvl="1"/>
            <a:r>
              <a:rPr lang="en-US" sz="1800" dirty="0" smtClean="0"/>
              <a:t>Algebraic conditions</a:t>
            </a:r>
          </a:p>
          <a:p>
            <a:pPr lvl="2">
              <a:buNone/>
            </a:pPr>
            <a:r>
              <a:rPr lang="en-US" sz="1600" dirty="0" smtClean="0"/>
              <a:t>(</a:t>
            </a:r>
            <a:r>
              <a:rPr lang="en-US" sz="1600" dirty="0" err="1" smtClean="0"/>
              <a:t>i</a:t>
            </a:r>
            <a:r>
              <a:rPr lang="en-US" sz="1600" dirty="0" smtClean="0"/>
              <a:t>)  Full information along the principal path </a:t>
            </a:r>
          </a:p>
          <a:p>
            <a:pPr lvl="2">
              <a:buNone/>
            </a:pPr>
            <a:r>
              <a:rPr lang="en-US" sz="1600" dirty="0" smtClean="0"/>
              <a:t>(ii) Zero interference along the cross paths</a:t>
            </a:r>
          </a:p>
          <a:p>
            <a:pPr lvl="1"/>
            <a:r>
              <a:rPr lang="en-US" sz="1800" dirty="0" smtClean="0"/>
              <a:t>Several design choices</a:t>
            </a:r>
          </a:p>
          <a:p>
            <a:pPr lvl="2"/>
            <a:r>
              <a:rPr lang="en-US" sz="1600" dirty="0" smtClean="0"/>
              <a:t>Coding across multiple time slots. </a:t>
            </a:r>
            <a:endParaRPr lang="en-US" sz="1600" dirty="0" smtClean="0"/>
          </a:p>
          <a:p>
            <a:pPr lvl="2"/>
            <a:r>
              <a:rPr lang="en-US" sz="1600" dirty="0" smtClean="0"/>
              <a:t>Strictly causal vs. Causal vs. </a:t>
            </a:r>
            <a:r>
              <a:rPr lang="en-US" sz="1600" dirty="0" smtClean="0"/>
              <a:t>Non-causal</a:t>
            </a:r>
            <a:r>
              <a:rPr lang="en-US" sz="1600" dirty="0" smtClean="0"/>
              <a:t>. Also </a:t>
            </a:r>
            <a:r>
              <a:rPr lang="en-US" sz="1600" dirty="0" smtClean="0"/>
              <a:t>time-invariant versus </a:t>
            </a:r>
            <a:r>
              <a:rPr lang="en-US" sz="1600" dirty="0" smtClean="0"/>
              <a:t>time-varying.</a:t>
            </a:r>
            <a:endParaRPr lang="en-US" sz="1600" dirty="0" smtClean="0"/>
          </a:p>
          <a:p>
            <a:pPr lvl="1"/>
            <a:r>
              <a:rPr lang="en-US" sz="1800" dirty="0" smtClean="0"/>
              <a:t>Again, easy to verify but hard to solve. </a:t>
            </a:r>
          </a:p>
          <a:p>
            <a:pPr lvl="1"/>
            <a:r>
              <a:rPr lang="en-US" sz="1800" dirty="0" smtClean="0"/>
              <a:t>The only known special scenario is the single multicast </a:t>
            </a:r>
            <a:r>
              <a:rPr lang="en-US" sz="1800" dirty="0" smtClean="0"/>
              <a:t>setting.</a:t>
            </a:r>
            <a:endParaRPr lang="en-US" sz="1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 : New Framework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373880" y="1143000"/>
            <a:ext cx="4899660" cy="722752"/>
            <a:chOff x="4648200" y="2651760"/>
            <a:chExt cx="4899660" cy="722752"/>
          </a:xfrm>
        </p:grpSpPr>
        <p:sp>
          <p:nvSpPr>
            <p:cNvPr id="22" name="Content Placeholder 2"/>
            <p:cNvSpPr txBox="1">
              <a:spLocks/>
            </p:cNvSpPr>
            <p:nvPr/>
          </p:nvSpPr>
          <p:spPr>
            <a:xfrm>
              <a:off x="4648200" y="2667000"/>
              <a:ext cx="4899660" cy="70751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v"/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>
                  <a:schemeClr val="tx1"/>
                </a:buClr>
                <a:buSzPct val="100000"/>
                <a:buFont typeface="Tahoma" pitchFamily="34" charset="0"/>
                <a:buChar char="−"/>
                <a:defRPr sz="20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" pitchFamily="18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SzPct val="100000"/>
                <a:buFont typeface="Wingdings" pitchFamily="2" charset="2"/>
                <a:buChar char="§"/>
                <a:defRPr sz="1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ahoma" pitchFamily="34" charset="0"/>
                </a:defRPr>
              </a:lvl3pPr>
              <a:lvl4pPr marL="16573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ahoma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ahoma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2"/>
              <a:r>
                <a:rPr lang="en-US" sz="1100" dirty="0" smtClean="0"/>
                <a:t>    :  vertical concatenation of  </a:t>
              </a:r>
              <a:r>
                <a:rPr lang="en-US" sz="1100" dirty="0" err="1" smtClean="0"/>
                <a:t>precoding</a:t>
              </a:r>
              <a:endParaRPr lang="en-US" sz="1100" dirty="0" smtClean="0"/>
            </a:p>
            <a:p>
              <a:pPr lvl="2"/>
              <a:r>
                <a:rPr lang="en-US" sz="1100" dirty="0" smtClean="0"/>
                <a:t>    :  horizontal concatenation of  decoding</a:t>
              </a:r>
            </a:p>
            <a:p>
              <a:pPr lvl="2"/>
              <a:r>
                <a:rPr lang="en-US" sz="1100" dirty="0" smtClean="0"/>
                <a:t>       :  block </a:t>
              </a:r>
              <a:r>
                <a:rPr lang="en-US" sz="1100" dirty="0" err="1" smtClean="0"/>
                <a:t>diagonalization</a:t>
              </a:r>
              <a:r>
                <a:rPr lang="en-US" sz="1100" dirty="0" smtClean="0"/>
                <a:t> of  channels</a:t>
              </a:r>
            </a:p>
            <a:p>
              <a:pPr lvl="2"/>
              <a:endParaRPr lang="en-US" sz="1600" dirty="0" smtClean="0"/>
            </a:p>
          </p:txBody>
        </p:sp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4897" y="2718724"/>
              <a:ext cx="180209" cy="1777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1230" y="2695864"/>
              <a:ext cx="542975" cy="1989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5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4897" y="2915315"/>
              <a:ext cx="186632" cy="1956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7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4897" y="3126197"/>
              <a:ext cx="309155" cy="191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9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5933" y="3099938"/>
              <a:ext cx="900986" cy="21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6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1542" y="2903434"/>
              <a:ext cx="533568" cy="214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5575288" y="2651760"/>
              <a:ext cx="3553472" cy="707512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4876800" y="2895600"/>
            <a:ext cx="836683" cy="219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Decoding</a:t>
            </a:r>
            <a:endParaRPr lang="en-US" sz="1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Han, Wang, and Shroff – p. </a:t>
            </a:r>
            <a:fld id="{727756F9-E0AE-4D91-8979-E4A9095B759C}" type="slidenum">
              <a:rPr lang="en-US" smtClean="0"/>
              <a:pPr/>
              <a:t>4</a:t>
            </a:fld>
            <a:r>
              <a:rPr lang="en-US" smtClean="0"/>
              <a:t>/20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152900" y="3486150"/>
            <a:ext cx="809625" cy="304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559675" y="3448050"/>
            <a:ext cx="2222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057775" y="4434194"/>
            <a:ext cx="2638425" cy="318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4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886325" y="4759668"/>
            <a:ext cx="3086100" cy="326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5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619625" y="4514850"/>
            <a:ext cx="4381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5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486275" y="4819650"/>
            <a:ext cx="4381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TextBox 54"/>
          <p:cNvSpPr txBox="1"/>
          <p:nvPr/>
        </p:nvSpPr>
        <p:spPr>
          <a:xfrm>
            <a:off x="4324350" y="3715345"/>
            <a:ext cx="4724400" cy="92333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If we relax the “complete info. at Rx” condition, 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then we have the non-coherent random  lin. NC.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[</a:t>
            </a:r>
            <a:r>
              <a:rPr lang="en-US" dirty="0" err="1" smtClean="0">
                <a:solidFill>
                  <a:srgbClr val="FF0000"/>
                </a:solidFill>
              </a:rPr>
              <a:t>Koetter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Kschischang</a:t>
            </a:r>
            <a:r>
              <a:rPr lang="en-US" dirty="0" smtClean="0">
                <a:solidFill>
                  <a:srgbClr val="FF0000"/>
                </a:solidFill>
              </a:rPr>
              <a:t> 08].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3698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A specific example: 3-unicast Asymptotic Network Alignment (ANA)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cs typeface="Times New Roman" pitchFamily="18" charset="0"/>
              </a:rPr>
              <a:t>by </a:t>
            </a:r>
            <a:r>
              <a:rPr lang="en-US" sz="1600" dirty="0">
                <a:cs typeface="Times New Roman" pitchFamily="18" charset="0"/>
              </a:rPr>
              <a:t>[Das </a:t>
            </a:r>
            <a:r>
              <a:rPr lang="en-US" sz="1600" i="1" dirty="0">
                <a:cs typeface="Times New Roman" pitchFamily="18" charset="0"/>
              </a:rPr>
              <a:t>et al.</a:t>
            </a:r>
            <a:r>
              <a:rPr lang="en-US" sz="1600" dirty="0">
                <a:cs typeface="Times New Roman" pitchFamily="18" charset="0"/>
              </a:rPr>
              <a:t> ISIT10], [</a:t>
            </a:r>
            <a:r>
              <a:rPr lang="en-US" sz="1600" dirty="0" err="1">
                <a:cs typeface="Times New Roman" pitchFamily="18" charset="0"/>
              </a:rPr>
              <a:t>Ramakrishnan</a:t>
            </a:r>
            <a:r>
              <a:rPr lang="en-US" sz="1600" dirty="0">
                <a:cs typeface="Times New Roman" pitchFamily="18" charset="0"/>
              </a:rPr>
              <a:t> </a:t>
            </a:r>
            <a:r>
              <a:rPr lang="en-US" sz="1600" i="1" dirty="0">
                <a:cs typeface="Times New Roman" pitchFamily="18" charset="0"/>
              </a:rPr>
              <a:t>et al.</a:t>
            </a:r>
            <a:r>
              <a:rPr lang="en-US" sz="1600" dirty="0">
                <a:cs typeface="Times New Roman" pitchFamily="18" charset="0"/>
              </a:rPr>
              <a:t> ALT10] </a:t>
            </a:r>
            <a:endParaRPr lang="en-US" sz="1600" dirty="0" smtClean="0">
              <a:cs typeface="Times New Roman" pitchFamily="18" charset="0"/>
            </a:endParaRPr>
          </a:p>
          <a:p>
            <a:pPr lvl="1"/>
            <a:r>
              <a:rPr lang="en-US" sz="1800" dirty="0" smtClean="0"/>
              <a:t>Consider a simple 3-unicast network. </a:t>
            </a:r>
          </a:p>
          <a:p>
            <a:pPr lvl="2"/>
            <a:r>
              <a:rPr lang="en-US" sz="1600" dirty="0" smtClean="0"/>
              <a:t>Three coexisting sessions</a:t>
            </a:r>
          </a:p>
          <a:p>
            <a:pPr lvl="2"/>
            <a:r>
              <a:rPr lang="en-US" sz="1600" dirty="0" smtClean="0"/>
              <a:t>                        and </a:t>
            </a:r>
          </a:p>
          <a:p>
            <a:pPr lvl="2"/>
            <a:r>
              <a:rPr lang="en-US" sz="1600" dirty="0" smtClean="0"/>
              <a:t>                          and     </a:t>
            </a:r>
          </a:p>
          <a:p>
            <a:pPr lvl="2"/>
            <a:r>
              <a:rPr lang="en-US" sz="1400" dirty="0" smtClean="0"/>
              <a:t>Fully interfering:         can be reached from .</a:t>
            </a:r>
          </a:p>
          <a:p>
            <a:pPr lvl="2"/>
            <a:r>
              <a:rPr lang="en-US" sz="1400" dirty="0" smtClean="0"/>
              <a:t>Time-invariant topology</a:t>
            </a:r>
          </a:p>
          <a:p>
            <a:pPr lvl="1"/>
            <a:r>
              <a:rPr lang="en-US" sz="1600" dirty="0" smtClean="0"/>
              <a:t>Application of  “</a:t>
            </a:r>
            <a:r>
              <a:rPr lang="en-US" sz="1600" i="1" dirty="0" smtClean="0"/>
              <a:t>Interference Alignment”  </a:t>
            </a:r>
            <a:r>
              <a:rPr lang="en-US" sz="1600" dirty="0" smtClean="0"/>
              <a:t>devised in wireless channel [</a:t>
            </a:r>
            <a:r>
              <a:rPr lang="en-US" sz="1600" dirty="0" err="1" smtClean="0"/>
              <a:t>Cadambe</a:t>
            </a:r>
            <a:r>
              <a:rPr lang="en-US" sz="1600" dirty="0" smtClean="0"/>
              <a:t> </a:t>
            </a:r>
            <a:r>
              <a:rPr lang="en-US" sz="1600" i="1" dirty="0" smtClean="0"/>
              <a:t>et. al</a:t>
            </a:r>
            <a:r>
              <a:rPr lang="en-US" sz="1600" dirty="0" smtClean="0"/>
              <a:t> IT08] to 3-unicast stable DAG</a:t>
            </a:r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sz="400" dirty="0" smtClean="0"/>
          </a:p>
          <a:p>
            <a:pPr lvl="1"/>
            <a:r>
              <a:rPr lang="en-US" sz="1600" dirty="0" smtClean="0"/>
              <a:t>The goal is to achieve rate vector </a:t>
            </a:r>
          </a:p>
          <a:p>
            <a:pPr lvl="1"/>
            <a:endParaRPr lang="en-US" sz="16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Existing 3-Unicast </a:t>
            </a:r>
            <a:r>
              <a:rPr lang="en-US" dirty="0" smtClean="0"/>
              <a:t>ANA</a:t>
            </a:r>
            <a:endParaRPr lang="en-US" dirty="0"/>
          </a:p>
        </p:txBody>
      </p:sp>
      <p:grpSp>
        <p:nvGrpSpPr>
          <p:cNvPr id="110" name="Group 109"/>
          <p:cNvGrpSpPr>
            <a:grpSpLocks noChangeAspect="1"/>
          </p:cNvGrpSpPr>
          <p:nvPr/>
        </p:nvGrpSpPr>
        <p:grpSpPr>
          <a:xfrm>
            <a:off x="5943600" y="1819275"/>
            <a:ext cx="2704161" cy="1588826"/>
            <a:chOff x="1915237" y="3502239"/>
            <a:chExt cx="4286291" cy="2518404"/>
          </a:xfrm>
        </p:grpSpPr>
        <p:pic>
          <p:nvPicPr>
            <p:cNvPr id="111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5237" y="3502239"/>
              <a:ext cx="4286291" cy="2518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2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9517" y="5031354"/>
              <a:ext cx="533625" cy="1705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Han, Wang, and Shroff – p. </a:t>
            </a:r>
            <a:fld id="{727756F9-E0AE-4D91-8979-E4A9095B759C}" type="slidenum">
              <a:rPr lang="en-US" smtClean="0"/>
              <a:pPr/>
              <a:t>5</a:t>
            </a:fld>
            <a:r>
              <a:rPr lang="en-US" smtClean="0"/>
              <a:t>/20</a:t>
            </a:r>
            <a:endParaRPr lang="en-US" dirty="0"/>
          </a:p>
        </p:txBody>
      </p:sp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912524"/>
            <a:ext cx="1295400" cy="219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5175" y="2914650"/>
            <a:ext cx="1220856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90800"/>
            <a:ext cx="1219200" cy="257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90800"/>
            <a:ext cx="135143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1" name="Group 60"/>
          <p:cNvGrpSpPr/>
          <p:nvPr/>
        </p:nvGrpSpPr>
        <p:grpSpPr>
          <a:xfrm>
            <a:off x="685800" y="4234573"/>
            <a:ext cx="5464147" cy="1938770"/>
            <a:chOff x="685800" y="4234573"/>
            <a:chExt cx="5464147" cy="1938770"/>
          </a:xfrm>
        </p:grpSpPr>
        <p:grpSp>
          <p:nvGrpSpPr>
            <p:cNvPr id="90" name="Group 89"/>
            <p:cNvGrpSpPr/>
            <p:nvPr/>
          </p:nvGrpSpPr>
          <p:grpSpPr>
            <a:xfrm>
              <a:off x="2223231" y="4234573"/>
              <a:ext cx="3926716" cy="1938770"/>
              <a:chOff x="1915237" y="3502239"/>
              <a:chExt cx="4286291" cy="2518404"/>
            </a:xfrm>
          </p:grpSpPr>
          <p:pic>
            <p:nvPicPr>
              <p:cNvPr id="91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15237" y="3502239"/>
                <a:ext cx="4286291" cy="2518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2" name="Picture 3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9517" y="5031354"/>
                <a:ext cx="533625" cy="1705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93" name="Group 92"/>
            <p:cNvGrpSpPr/>
            <p:nvPr/>
          </p:nvGrpSpPr>
          <p:grpSpPr>
            <a:xfrm>
              <a:off x="685800" y="4272050"/>
              <a:ext cx="520375" cy="1754975"/>
              <a:chOff x="237021" y="3550920"/>
              <a:chExt cx="568026" cy="2279660"/>
            </a:xfrm>
          </p:grpSpPr>
          <p:pic>
            <p:nvPicPr>
              <p:cNvPr id="94" name="Picture 7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6134" y="3740576"/>
                <a:ext cx="209800" cy="1853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5" name="Picture 8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0689" y="4669827"/>
                <a:ext cx="225245" cy="1853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6" name="Picture 9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0689" y="5638800"/>
                <a:ext cx="218809" cy="1917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7" name="Picture 10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021" y="3550920"/>
                <a:ext cx="568026" cy="1307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8" name="Picture 11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8438" y="4495800"/>
                <a:ext cx="308055" cy="1053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9" name="Picture 11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8438" y="5486400"/>
                <a:ext cx="308055" cy="1053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00" name="Group 99"/>
            <p:cNvGrpSpPr/>
            <p:nvPr/>
          </p:nvGrpSpPr>
          <p:grpSpPr>
            <a:xfrm>
              <a:off x="1378669" y="4236853"/>
              <a:ext cx="677649" cy="1824724"/>
              <a:chOff x="6798891" y="3657600"/>
              <a:chExt cx="739702" cy="2370262"/>
            </a:xfrm>
          </p:grpSpPr>
          <p:grpSp>
            <p:nvGrpSpPr>
              <p:cNvPr id="101" name="Group 57"/>
              <p:cNvGrpSpPr/>
              <p:nvPr/>
            </p:nvGrpSpPr>
            <p:grpSpPr>
              <a:xfrm>
                <a:off x="6928993" y="3657600"/>
                <a:ext cx="609600" cy="2370262"/>
                <a:chOff x="1143000" y="3657600"/>
                <a:chExt cx="609600" cy="2370262"/>
              </a:xfrm>
            </p:grpSpPr>
            <p:pic>
              <p:nvPicPr>
                <p:cNvPr id="105" name="Picture 18"/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43000" y="3810893"/>
                  <a:ext cx="501645" cy="3060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6" name="Picture 19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43441" y="4738093"/>
                  <a:ext cx="516696" cy="3135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7" name="Picture 20"/>
                <p:cNvPicPr>
                  <a:picLocks noChangeAspect="1" noChangeArrowheads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43441" y="5714334"/>
                  <a:ext cx="519204" cy="3135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cxnSp>
              <p:nvCxnSpPr>
                <p:cNvPr id="109" name="Straight Arrow Connector 108"/>
                <p:cNvCxnSpPr/>
                <p:nvPr/>
              </p:nvCxnSpPr>
              <p:spPr>
                <a:xfrm flipV="1">
                  <a:off x="1752600" y="3657600"/>
                  <a:ext cx="0" cy="420722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Arrow Connector 115"/>
                <p:cNvCxnSpPr/>
                <p:nvPr/>
              </p:nvCxnSpPr>
              <p:spPr>
                <a:xfrm flipV="1">
                  <a:off x="1752600" y="4578289"/>
                  <a:ext cx="0" cy="420722"/>
                </a:xfrm>
                <a:prstGeom prst="straightConnector1">
                  <a:avLst/>
                </a:prstGeom>
                <a:ln w="28575">
                  <a:solidFill>
                    <a:srgbClr val="0066FF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Arrow Connector 116"/>
                <p:cNvCxnSpPr/>
                <p:nvPr/>
              </p:nvCxnSpPr>
              <p:spPr>
                <a:xfrm flipV="1">
                  <a:off x="1752600" y="5547018"/>
                  <a:ext cx="0" cy="420722"/>
                </a:xfrm>
                <a:prstGeom prst="straightConnector1">
                  <a:avLst/>
                </a:prstGeom>
                <a:ln w="28575">
                  <a:solidFill>
                    <a:srgbClr val="339933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02" name="Picture 21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98891" y="3665220"/>
                <a:ext cx="631471" cy="1373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" name="Picture 21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98891" y="4598852"/>
                <a:ext cx="631471" cy="1373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4" name="Picture 21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98891" y="5566692"/>
                <a:ext cx="631471" cy="1373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62" name="Group 61"/>
          <p:cNvGrpSpPr/>
          <p:nvPr/>
        </p:nvGrpSpPr>
        <p:grpSpPr>
          <a:xfrm>
            <a:off x="6154822" y="4114800"/>
            <a:ext cx="2040041" cy="606761"/>
            <a:chOff x="6154822" y="4114800"/>
            <a:chExt cx="2040041" cy="606761"/>
          </a:xfrm>
        </p:grpSpPr>
        <p:pic>
          <p:nvPicPr>
            <p:cNvPr id="119" name="Picture 28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6261" y="4434650"/>
              <a:ext cx="1698602" cy="1990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" name="Picture 2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4536" y="4114800"/>
              <a:ext cx="728365" cy="18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32" name="Straight Arrow Connector 131"/>
            <p:cNvCxnSpPr/>
            <p:nvPr/>
          </p:nvCxnSpPr>
          <p:spPr>
            <a:xfrm rot="669953" flipV="1">
              <a:off x="6194556" y="4190789"/>
              <a:ext cx="69808" cy="32388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/>
            <p:cNvCxnSpPr/>
            <p:nvPr/>
          </p:nvCxnSpPr>
          <p:spPr>
            <a:xfrm rot="669953">
              <a:off x="6154822" y="4541501"/>
              <a:ext cx="383942" cy="55767"/>
            </a:xfrm>
            <a:prstGeom prst="straightConnector1">
              <a:avLst/>
            </a:prstGeom>
            <a:ln w="28575">
              <a:solidFill>
                <a:srgbClr val="00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/>
            <p:nvPr/>
          </p:nvCxnSpPr>
          <p:spPr>
            <a:xfrm rot="669953">
              <a:off x="6506004" y="4665794"/>
              <a:ext cx="383942" cy="55767"/>
            </a:xfrm>
            <a:prstGeom prst="straightConnector1">
              <a:avLst/>
            </a:prstGeom>
            <a:ln w="28575">
              <a:solidFill>
                <a:srgbClr val="3399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6206705" y="5779870"/>
            <a:ext cx="1850093" cy="639447"/>
            <a:chOff x="6206705" y="5779870"/>
            <a:chExt cx="1850093" cy="639447"/>
          </a:xfrm>
        </p:grpSpPr>
        <p:pic>
          <p:nvPicPr>
            <p:cNvPr id="118" name="Picture 30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1898" y="6126616"/>
              <a:ext cx="1694900" cy="205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25" name="Group 74"/>
            <p:cNvGrpSpPr/>
            <p:nvPr/>
          </p:nvGrpSpPr>
          <p:grpSpPr>
            <a:xfrm rot="3423951">
              <a:off x="6148495" y="5845136"/>
              <a:ext cx="632391" cy="515971"/>
              <a:chOff x="6362700" y="3623737"/>
              <a:chExt cx="821457" cy="563219"/>
            </a:xfrm>
          </p:grpSpPr>
          <p:cxnSp>
            <p:nvCxnSpPr>
              <p:cNvPr id="126" name="Straight Arrow Connector 125"/>
              <p:cNvCxnSpPr/>
              <p:nvPr/>
            </p:nvCxnSpPr>
            <p:spPr>
              <a:xfrm flipV="1">
                <a:off x="6362700" y="3623737"/>
                <a:ext cx="76200" cy="420722"/>
              </a:xfrm>
              <a:prstGeom prst="straightConnector1">
                <a:avLst/>
              </a:prstGeom>
              <a:ln w="28575">
                <a:solidFill>
                  <a:srgbClr val="339933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Arrow Connector 126"/>
              <p:cNvCxnSpPr/>
              <p:nvPr/>
            </p:nvCxnSpPr>
            <p:spPr>
              <a:xfrm>
                <a:off x="6362700" y="4044459"/>
                <a:ext cx="419100" cy="72439"/>
              </a:xfrm>
              <a:prstGeom prst="straightConnector1">
                <a:avLst/>
              </a:prstGeom>
              <a:ln w="28575">
                <a:solidFill>
                  <a:srgbClr val="0066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Arrow Connector 127"/>
              <p:cNvCxnSpPr/>
              <p:nvPr/>
            </p:nvCxnSpPr>
            <p:spPr>
              <a:xfrm>
                <a:off x="6765057" y="4114517"/>
                <a:ext cx="419100" cy="72439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36" name="Picture 26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7204" y="5779870"/>
              <a:ext cx="747532" cy="1990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3" name="Group 62"/>
          <p:cNvGrpSpPr/>
          <p:nvPr/>
        </p:nvGrpSpPr>
        <p:grpSpPr>
          <a:xfrm>
            <a:off x="6182643" y="4953328"/>
            <a:ext cx="1974615" cy="632390"/>
            <a:chOff x="6182643" y="4953328"/>
            <a:chExt cx="1974615" cy="632390"/>
          </a:xfrm>
        </p:grpSpPr>
        <p:pic>
          <p:nvPicPr>
            <p:cNvPr id="120" name="Picture 24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1898" y="5266636"/>
              <a:ext cx="766036" cy="1990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24" name="Group 73"/>
            <p:cNvGrpSpPr/>
            <p:nvPr/>
          </p:nvGrpSpPr>
          <p:grpSpPr>
            <a:xfrm rot="7790766">
              <a:off x="6124437" y="5011534"/>
              <a:ext cx="632390" cy="515977"/>
              <a:chOff x="6362701" y="3623731"/>
              <a:chExt cx="821456" cy="563225"/>
            </a:xfrm>
            <a:scene3d>
              <a:camera prst="orthographicFront">
                <a:rot lat="0" lon="10800000" rev="0"/>
              </a:camera>
              <a:lightRig rig="threePt" dir="t"/>
            </a:scene3d>
          </p:grpSpPr>
          <p:cxnSp>
            <p:nvCxnSpPr>
              <p:cNvPr id="129" name="Straight Arrow Connector 128"/>
              <p:cNvCxnSpPr/>
              <p:nvPr/>
            </p:nvCxnSpPr>
            <p:spPr>
              <a:xfrm flipV="1">
                <a:off x="6362701" y="3623731"/>
                <a:ext cx="76200" cy="420721"/>
              </a:xfrm>
              <a:prstGeom prst="straightConnector1">
                <a:avLst/>
              </a:prstGeom>
              <a:ln w="28575">
                <a:solidFill>
                  <a:srgbClr val="0066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Arrow Connector 129"/>
              <p:cNvCxnSpPr/>
              <p:nvPr/>
            </p:nvCxnSpPr>
            <p:spPr>
              <a:xfrm>
                <a:off x="6362705" y="4044468"/>
                <a:ext cx="419100" cy="72439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Arrow Connector 130"/>
              <p:cNvCxnSpPr/>
              <p:nvPr/>
            </p:nvCxnSpPr>
            <p:spPr>
              <a:xfrm>
                <a:off x="6765057" y="4114517"/>
                <a:ext cx="419100" cy="72439"/>
              </a:xfrm>
              <a:prstGeom prst="straightConnector1">
                <a:avLst/>
              </a:prstGeom>
              <a:ln w="28575">
                <a:solidFill>
                  <a:srgbClr val="339933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37" name="Picture 29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2358" y="4982365"/>
              <a:ext cx="1694900" cy="1990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39" name="Picture 3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4000500" y="6296025"/>
            <a:ext cx="1743075" cy="33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829050" y="2286000"/>
            <a:ext cx="1790700" cy="251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2971800" y="3124200"/>
            <a:ext cx="261938" cy="302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4829175" y="3130318"/>
            <a:ext cx="881063" cy="27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67992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3-unicast Asymptotic Network Alignment (ANA) </a:t>
            </a:r>
          </a:p>
          <a:p>
            <a:pPr lvl="1"/>
            <a:r>
              <a:rPr lang="en-US" sz="1600" b="1" dirty="0" smtClean="0"/>
              <a:t>Application of </a:t>
            </a:r>
            <a:r>
              <a:rPr lang="en-US" sz="1600" b="1" i="1" dirty="0" smtClean="0"/>
              <a:t>“Interference Alignment”  </a:t>
            </a:r>
            <a:r>
              <a:rPr lang="en-US" sz="1600" dirty="0" smtClean="0"/>
              <a:t>achieving                           for integer </a:t>
            </a:r>
          </a:p>
          <a:p>
            <a:pPr lvl="1"/>
            <a:r>
              <a:rPr lang="en-US" sz="1600" dirty="0" smtClean="0"/>
              <a:t>The channel gain polynomial: </a:t>
            </a:r>
          </a:p>
          <a:p>
            <a:pPr lvl="1"/>
            <a:r>
              <a:rPr lang="en-US" sz="1600" b="1" dirty="0" err="1" smtClean="0"/>
              <a:t>Precoding</a:t>
            </a:r>
            <a:r>
              <a:rPr lang="en-US" sz="1600" b="1" dirty="0" smtClean="0"/>
              <a:t> design of IA </a:t>
            </a:r>
            <a:r>
              <a:rPr lang="en-US" sz="1600" dirty="0" smtClean="0"/>
              <a:t>[</a:t>
            </a:r>
            <a:r>
              <a:rPr lang="en-US" sz="1600" dirty="0" err="1" smtClean="0"/>
              <a:t>Cadambe</a:t>
            </a:r>
            <a:r>
              <a:rPr lang="en-US" sz="1600" dirty="0" smtClean="0"/>
              <a:t> </a:t>
            </a:r>
            <a:r>
              <a:rPr lang="en-US" sz="1600" i="1" dirty="0"/>
              <a:t>et. al</a:t>
            </a:r>
            <a:r>
              <a:rPr lang="en-US" sz="1600" dirty="0"/>
              <a:t> IT08</a:t>
            </a:r>
            <a:r>
              <a:rPr lang="en-US" sz="1600" dirty="0" smtClean="0"/>
              <a:t>] :</a:t>
            </a:r>
          </a:p>
          <a:p>
            <a:pPr lvl="2"/>
            <a:r>
              <a:rPr lang="en-US" sz="1400" dirty="0" smtClean="0"/>
              <a:t>Define  </a:t>
            </a:r>
          </a:p>
          <a:p>
            <a:pPr lvl="2"/>
            <a:endParaRPr lang="en-US" sz="1400" dirty="0"/>
          </a:p>
          <a:p>
            <a:pPr lvl="2"/>
            <a:r>
              <a:rPr lang="en-US" sz="1400" dirty="0" smtClean="0"/>
              <a:t>Let  </a:t>
            </a:r>
          </a:p>
          <a:p>
            <a:pPr lvl="2"/>
            <a:endParaRPr lang="en-US" sz="1400" dirty="0"/>
          </a:p>
          <a:p>
            <a:pPr lvl="2"/>
            <a:endParaRPr lang="en-US" sz="1400" dirty="0" smtClean="0"/>
          </a:p>
          <a:p>
            <a:pPr lvl="2"/>
            <a:endParaRPr lang="en-US" sz="600" dirty="0" smtClean="0"/>
          </a:p>
          <a:p>
            <a:pPr lvl="2"/>
            <a:r>
              <a:rPr lang="en-US" sz="1400" dirty="0" smtClean="0"/>
              <a:t>       is the vertical concatenation of                 where </a:t>
            </a:r>
          </a:p>
          <a:p>
            <a:pPr lvl="2"/>
            <a:r>
              <a:rPr lang="en-US" sz="1400" b="1" i="1" dirty="0" smtClean="0"/>
              <a:t>Non-causal</a:t>
            </a:r>
            <a:r>
              <a:rPr lang="en-US" sz="1400" dirty="0" smtClean="0"/>
              <a:t> &amp; </a:t>
            </a:r>
            <a:r>
              <a:rPr lang="en-US" sz="1400" b="1" i="1" dirty="0" smtClean="0"/>
              <a:t>time-invariant</a:t>
            </a:r>
            <a:r>
              <a:rPr lang="en-US" sz="1400" dirty="0" smtClean="0"/>
              <a:t>  design with the </a:t>
            </a:r>
            <a:r>
              <a:rPr lang="en-US" sz="1400" dirty="0" err="1" smtClean="0"/>
              <a:t>V</a:t>
            </a:r>
            <a:r>
              <a:rPr lang="en-US" sz="1400" b="1" i="1" dirty="0" err="1" smtClean="0"/>
              <a:t>andermonde</a:t>
            </a:r>
            <a:r>
              <a:rPr lang="en-US" sz="1400" dirty="0" smtClean="0"/>
              <a:t> form</a:t>
            </a:r>
            <a:endParaRPr lang="en-US" sz="600" dirty="0" smtClean="0"/>
          </a:p>
          <a:p>
            <a:pPr lvl="1"/>
            <a:r>
              <a:rPr lang="en-US" sz="1600" b="1" dirty="0" smtClean="0"/>
              <a:t>Feasibility conditions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541520" y="2012778"/>
            <a:ext cx="5021580" cy="1873422"/>
            <a:chOff x="-670560" y="1936578"/>
            <a:chExt cx="5021580" cy="1873422"/>
          </a:xfrm>
        </p:grpSpPr>
        <p:grpSp>
          <p:nvGrpSpPr>
            <p:cNvPr id="8" name="Group 7"/>
            <p:cNvGrpSpPr/>
            <p:nvPr/>
          </p:nvGrpSpPr>
          <p:grpSpPr>
            <a:xfrm>
              <a:off x="-670560" y="1936578"/>
              <a:ext cx="5021580" cy="1873422"/>
              <a:chOff x="-670560" y="1936578"/>
              <a:chExt cx="5021580" cy="1873422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-670560" y="1936578"/>
                <a:ext cx="5021580" cy="1830250"/>
                <a:chOff x="617220" y="3266802"/>
                <a:chExt cx="5021580" cy="1830250"/>
              </a:xfrm>
            </p:grpSpPr>
            <p:sp>
              <p:nvSpPr>
                <p:cNvPr id="35" name="Content Placeholder 2"/>
                <p:cNvSpPr txBox="1">
                  <a:spLocks/>
                </p:cNvSpPr>
                <p:nvPr/>
              </p:nvSpPr>
              <p:spPr>
                <a:xfrm>
                  <a:off x="617220" y="3266802"/>
                  <a:ext cx="5021580" cy="33566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342900" indent="-342900" algn="l" defTabSz="914400" rtl="0" eaLnBrk="1" latinLnBrk="0" hangingPunct="1">
                    <a:spcBef>
                      <a:spcPct val="20000"/>
                    </a:spcBef>
                    <a:buClr>
                      <a:schemeClr val="tx1"/>
                    </a:buClr>
                    <a:buFont typeface="Wingdings" pitchFamily="2" charset="2"/>
                    <a:buChar char="v"/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lvl1pPr>
                  <a:lvl2pPr marL="742950" indent="-285750" algn="l" defTabSz="914400" rtl="0" eaLnBrk="1" latinLnBrk="0" hangingPunct="1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Font typeface="Tahoma" pitchFamily="34" charset="0"/>
                    <a:buChar char="−"/>
                    <a:defRPr sz="20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Times" pitchFamily="18" charset="0"/>
                    </a:defRPr>
                  </a:lvl2pPr>
                  <a:lvl3pPr marL="1143000" indent="-228600" algn="l" defTabSz="914400" rtl="0" eaLnBrk="1" latinLnBrk="0" hangingPunct="1">
                    <a:spcBef>
                      <a:spcPct val="20000"/>
                    </a:spcBef>
                    <a:buSzPct val="100000"/>
                    <a:buFont typeface="Wingdings" pitchFamily="2" charset="2"/>
                    <a:buChar char="§"/>
                    <a:defRPr sz="18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Tahoma" pitchFamily="34" charset="0"/>
                    </a:defRPr>
                  </a:lvl3pPr>
                  <a:lvl4pPr marL="1657350" indent="-28575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Tahoma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None/>
                    <a:defRPr sz="1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Tahoma" pitchFamily="34" charset="0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914400" lvl="2" indent="0">
                    <a:buNone/>
                  </a:pPr>
                  <a:r>
                    <a:rPr lang="en-US" sz="1400" b="1" dirty="0" smtClean="0"/>
                    <a:t>      </a:t>
                  </a:r>
                  <a:r>
                    <a:rPr lang="en-US" sz="1300" b="1" dirty="0" err="1" smtClean="0"/>
                    <a:t>Precoding</a:t>
                  </a:r>
                  <a:r>
                    <a:rPr lang="en-US" sz="1300" b="1" dirty="0" smtClean="0"/>
                    <a:t> matrices               must satisfy:</a:t>
                  </a:r>
                  <a:endParaRPr lang="en-US" sz="1300" b="1" dirty="0"/>
                </a:p>
              </p:txBody>
            </p:sp>
            <p:pic>
              <p:nvPicPr>
                <p:cNvPr id="36" name="Picture 31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43100" y="3602465"/>
                  <a:ext cx="3106277" cy="14945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7" name="Rectangle 6"/>
              <p:cNvSpPr/>
              <p:nvPr/>
            </p:nvSpPr>
            <p:spPr>
              <a:xfrm>
                <a:off x="495300" y="1936578"/>
                <a:ext cx="3352800" cy="1873422"/>
              </a:xfrm>
              <a:prstGeom prst="rect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7775" y="1993952"/>
              <a:ext cx="511679" cy="205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3-Unicast ANA</a:t>
            </a:r>
            <a:endParaRPr lang="en-US" dirty="0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80210"/>
            <a:ext cx="1307353" cy="252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2199829" y="2609850"/>
            <a:ext cx="2006411" cy="400612"/>
            <a:chOff x="2199829" y="2225427"/>
            <a:chExt cx="2006411" cy="400612"/>
          </a:xfrm>
        </p:grpSpPr>
        <p:pic>
          <p:nvPicPr>
            <p:cNvPr id="98" name="Picture 1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9829" y="2225427"/>
              <a:ext cx="2006411" cy="200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9" name="Picture 1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7449" y="2425733"/>
              <a:ext cx="1993057" cy="200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4869" y="3065338"/>
            <a:ext cx="3596802" cy="762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714956" y="3962400"/>
            <a:ext cx="5018402" cy="225245"/>
            <a:chOff x="1714956" y="3654177"/>
            <a:chExt cx="5018402" cy="225245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956" y="3674777"/>
              <a:ext cx="199632" cy="191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" name="Picture 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3654177"/>
              <a:ext cx="597272" cy="218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3654177"/>
              <a:ext cx="1323158" cy="225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7589520" y="2325580"/>
            <a:ext cx="421252" cy="1297705"/>
            <a:chOff x="7589520" y="2325580"/>
            <a:chExt cx="421252" cy="1297705"/>
          </a:xfrm>
        </p:grpSpPr>
        <p:sp>
          <p:nvSpPr>
            <p:cNvPr id="116" name="TextBox 115"/>
            <p:cNvSpPr txBox="1"/>
            <p:nvPr/>
          </p:nvSpPr>
          <p:spPr>
            <a:xfrm>
              <a:off x="7589520" y="2325580"/>
              <a:ext cx="421252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ü"/>
              </a:pPr>
              <a:r>
                <a:rPr lang="en-US" sz="13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1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7589520" y="2826437"/>
              <a:ext cx="421252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ü"/>
              </a:pPr>
              <a:r>
                <a:rPr lang="en-US" sz="13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1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7589520" y="3330897"/>
              <a:ext cx="421252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ü"/>
              </a:pPr>
              <a:r>
                <a:rPr lang="en-US" sz="13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1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3" name="TextBox 122"/>
          <p:cNvSpPr txBox="1"/>
          <p:nvPr/>
        </p:nvSpPr>
        <p:spPr>
          <a:xfrm>
            <a:off x="428625" y="626745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(1)-(4) hold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w.h.p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71450" indent="-171450"/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1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Cadambe</a:t>
            </a:r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et. al</a:t>
            </a:r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IT08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]          </a:t>
            </a:r>
            <a:endParaRPr lang="en-US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2546360" y="4744086"/>
            <a:ext cx="1955610" cy="201786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TextBox 124"/>
          <p:cNvSpPr txBox="1"/>
          <p:nvPr/>
        </p:nvSpPr>
        <p:spPr>
          <a:xfrm>
            <a:off x="4953000" y="659639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Not easy to 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solve!</a:t>
            </a:r>
            <a:endParaRPr lang="en-US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315200" y="4419600"/>
            <a:ext cx="1189704" cy="2005455"/>
            <a:chOff x="7087592" y="4225507"/>
            <a:chExt cx="1189704" cy="2435472"/>
          </a:xfrm>
        </p:grpSpPr>
        <p:pic>
          <p:nvPicPr>
            <p:cNvPr id="126" name="Picture 16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7592" y="4503124"/>
              <a:ext cx="1189704" cy="2157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2392" y="4225507"/>
              <a:ext cx="834306" cy="1713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Han, Wang, and Shroff – p. </a:t>
            </a:r>
            <a:fld id="{727756F9-E0AE-4D91-8979-E4A9095B759C}" type="slidenum">
              <a:rPr lang="en-US" smtClean="0"/>
              <a:pPr/>
              <a:t>6</a:t>
            </a:fld>
            <a:r>
              <a:rPr lang="en-US" smtClean="0"/>
              <a:t>/20</a:t>
            </a:r>
            <a:endParaRPr lang="en-US" dirty="0"/>
          </a:p>
        </p:txBody>
      </p:sp>
      <p:grpSp>
        <p:nvGrpSpPr>
          <p:cNvPr id="57" name="Group 56"/>
          <p:cNvGrpSpPr/>
          <p:nvPr/>
        </p:nvGrpSpPr>
        <p:grpSpPr>
          <a:xfrm>
            <a:off x="228600" y="4780746"/>
            <a:ext cx="2133600" cy="954724"/>
            <a:chOff x="171450" y="4745488"/>
            <a:chExt cx="2133600" cy="954724"/>
          </a:xfrm>
        </p:grpSpPr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71450" y="4745488"/>
              <a:ext cx="2133600" cy="9547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TextBox 51"/>
            <p:cNvSpPr txBox="1"/>
            <p:nvPr/>
          </p:nvSpPr>
          <p:spPr>
            <a:xfrm>
              <a:off x="692150" y="4895850"/>
              <a:ext cx="11239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Wireless </a:t>
              </a:r>
            </a:p>
            <a:p>
              <a:pPr algn="ctr"/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Interference </a:t>
              </a:r>
            </a:p>
            <a:p>
              <a:pPr algn="ctr"/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Channel          </a:t>
              </a:r>
              <a:endParaRPr lang="en-US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425450" y="5701496"/>
            <a:ext cx="1646238" cy="589787"/>
            <a:chOff x="501650" y="5575300"/>
            <a:chExt cx="1646238" cy="589787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1400" y="5575300"/>
              <a:ext cx="263738" cy="1468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143000" y="5715000"/>
              <a:ext cx="1004888" cy="450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2" name="Group 61"/>
            <p:cNvGrpSpPr/>
            <p:nvPr/>
          </p:nvGrpSpPr>
          <p:grpSpPr>
            <a:xfrm>
              <a:off x="501650" y="5746750"/>
              <a:ext cx="762000" cy="403999"/>
              <a:chOff x="501650" y="5708650"/>
              <a:chExt cx="762000" cy="403999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501650" y="5708650"/>
                <a:ext cx="7620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latin typeface="Times New Roman" pitchFamily="18" charset="0"/>
                    <a:cs typeface="Times New Roman" pitchFamily="18" charset="0"/>
                  </a:rPr>
                  <a:t>channel        </a:t>
                </a:r>
                <a:endParaRPr lang="en-US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501650" y="5835650"/>
                <a:ext cx="7620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latin typeface="Times New Roman" pitchFamily="18" charset="0"/>
                    <a:cs typeface="Times New Roman" pitchFamily="18" charset="0"/>
                  </a:rPr>
                  <a:t>gains        </a:t>
                </a:r>
                <a:endParaRPr lang="en-US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72" name="Group 71"/>
          <p:cNvGrpSpPr/>
          <p:nvPr/>
        </p:nvGrpSpPr>
        <p:grpSpPr>
          <a:xfrm>
            <a:off x="2602911" y="4747296"/>
            <a:ext cx="1873209" cy="1840482"/>
            <a:chOff x="2602911" y="4613946"/>
            <a:chExt cx="1873209" cy="1840482"/>
          </a:xfrm>
        </p:grpSpPr>
        <p:grpSp>
          <p:nvGrpSpPr>
            <p:cNvPr id="15" name="Group 14"/>
            <p:cNvGrpSpPr/>
            <p:nvPr/>
          </p:nvGrpSpPr>
          <p:grpSpPr>
            <a:xfrm>
              <a:off x="2602911" y="4613946"/>
              <a:ext cx="1558889" cy="292388"/>
              <a:chOff x="3601131" y="4613946"/>
              <a:chExt cx="1558889" cy="292388"/>
            </a:xfrm>
          </p:grpSpPr>
          <p:pic>
            <p:nvPicPr>
              <p:cNvPr id="102" name="Picture 2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01131" y="4678438"/>
                <a:ext cx="459700" cy="1908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05" name="TextBox 104"/>
              <p:cNvSpPr txBox="1"/>
              <p:nvPr/>
            </p:nvSpPr>
            <p:spPr>
              <a:xfrm>
                <a:off x="4011306" y="4613946"/>
                <a:ext cx="1148714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must satisfy :</a:t>
                </a:r>
                <a:endParaRPr lang="en-US" sz="13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>
              <a:off x="2667000" y="4986510"/>
              <a:ext cx="1164001" cy="212995"/>
              <a:chOff x="2667000" y="4986510"/>
              <a:chExt cx="1164001" cy="212995"/>
            </a:xfrm>
          </p:grpSpPr>
          <p:pic>
            <p:nvPicPr>
              <p:cNvPr id="101" name="Picture 14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42305" y="4986510"/>
                <a:ext cx="888696" cy="2129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59" name="Picture 11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2667000" y="5009857"/>
                <a:ext cx="172798" cy="1622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78" name="Group 77"/>
            <p:cNvGrpSpPr/>
            <p:nvPr/>
          </p:nvGrpSpPr>
          <p:grpSpPr>
            <a:xfrm>
              <a:off x="2676814" y="5337810"/>
              <a:ext cx="1790416" cy="292388"/>
              <a:chOff x="2676814" y="5337810"/>
              <a:chExt cx="1790416" cy="292388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2943230" y="5337810"/>
                <a:ext cx="1524000" cy="292388"/>
                <a:chOff x="2819400" y="5337810"/>
                <a:chExt cx="1524000" cy="292388"/>
              </a:xfrm>
            </p:grpSpPr>
            <p:pic>
              <p:nvPicPr>
                <p:cNvPr id="2056" name="Picture 8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2819400" y="5364480"/>
                  <a:ext cx="914400" cy="2421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07" name="TextBox 106"/>
                <p:cNvSpPr txBox="1"/>
                <p:nvPr/>
              </p:nvSpPr>
              <p:spPr>
                <a:xfrm>
                  <a:off x="3724910" y="5337810"/>
                  <a:ext cx="618490" cy="2923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300" dirty="0" err="1" smtClean="0">
                      <a:latin typeface="Times New Roman" pitchFamily="18" charset="0"/>
                      <a:cs typeface="Times New Roman" pitchFamily="18" charset="0"/>
                    </a:rPr>
                    <a:t>w.h.p</a:t>
                  </a:r>
                  <a:r>
                    <a:rPr lang="en-US" sz="1300" dirty="0" smtClean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  <a:endParaRPr lang="en-US" sz="13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pic>
            <p:nvPicPr>
              <p:cNvPr id="2060" name="Picture 12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2676814" y="5403056"/>
                <a:ext cx="164592" cy="158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79" name="Group 78"/>
            <p:cNvGrpSpPr/>
            <p:nvPr/>
          </p:nvGrpSpPr>
          <p:grpSpPr>
            <a:xfrm>
              <a:off x="2676525" y="5756910"/>
              <a:ext cx="1799595" cy="292388"/>
              <a:chOff x="2676525" y="5756910"/>
              <a:chExt cx="1799595" cy="292388"/>
            </a:xfrm>
          </p:grpSpPr>
          <p:grpSp>
            <p:nvGrpSpPr>
              <p:cNvPr id="70" name="Group 69"/>
              <p:cNvGrpSpPr/>
              <p:nvPr/>
            </p:nvGrpSpPr>
            <p:grpSpPr>
              <a:xfrm>
                <a:off x="2955930" y="5756910"/>
                <a:ext cx="1520190" cy="292388"/>
                <a:chOff x="2832100" y="5756910"/>
                <a:chExt cx="1520190" cy="292388"/>
              </a:xfrm>
            </p:grpSpPr>
            <p:pic>
              <p:nvPicPr>
                <p:cNvPr id="2057" name="Picture 9"/>
                <p:cNvPicPr>
                  <a:picLocks noChangeAspect="1" noChangeArrowheads="1"/>
                </p:cNvPicPr>
                <p:nvPr/>
              </p:nvPicPr>
              <p:blipFill>
                <a:blip r:embed="rId21" cstate="print"/>
                <a:srcRect/>
                <a:stretch>
                  <a:fillRect/>
                </a:stretch>
              </p:blipFill>
              <p:spPr bwMode="auto">
                <a:xfrm>
                  <a:off x="2832100" y="5764530"/>
                  <a:ext cx="928687" cy="2565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7" name="TextBox 66"/>
                <p:cNvSpPr txBox="1"/>
                <p:nvPr/>
              </p:nvSpPr>
              <p:spPr>
                <a:xfrm>
                  <a:off x="3733800" y="5756910"/>
                  <a:ext cx="618490" cy="2923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300" dirty="0" err="1" smtClean="0">
                      <a:latin typeface="Times New Roman" pitchFamily="18" charset="0"/>
                      <a:cs typeface="Times New Roman" pitchFamily="18" charset="0"/>
                    </a:rPr>
                    <a:t>w.h.p</a:t>
                  </a:r>
                  <a:r>
                    <a:rPr lang="en-US" sz="1300" dirty="0" smtClean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  <a:endParaRPr lang="en-US" sz="13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pic>
            <p:nvPicPr>
              <p:cNvPr id="2061" name="Picture 13"/>
              <p:cNvPicPr>
                <a:picLocks noChangeAspect="1" noChangeArrowheads="1"/>
              </p:cNvPicPr>
              <p:nvPr/>
            </p:nvPicPr>
            <p:blipFill>
              <a:blip r:embed="rId22" cstate="print"/>
              <a:srcRect/>
              <a:stretch>
                <a:fillRect/>
              </a:stretch>
            </p:blipFill>
            <p:spPr bwMode="auto">
              <a:xfrm>
                <a:off x="2676525" y="5818123"/>
                <a:ext cx="166878" cy="1634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80" name="Group 79"/>
            <p:cNvGrpSpPr/>
            <p:nvPr/>
          </p:nvGrpSpPr>
          <p:grpSpPr>
            <a:xfrm>
              <a:off x="2679700" y="6162040"/>
              <a:ext cx="1787530" cy="292388"/>
              <a:chOff x="2679700" y="6162040"/>
              <a:chExt cx="1787530" cy="292388"/>
            </a:xfrm>
          </p:grpSpPr>
          <p:grpSp>
            <p:nvGrpSpPr>
              <p:cNvPr id="71" name="Group 70"/>
              <p:cNvGrpSpPr/>
              <p:nvPr/>
            </p:nvGrpSpPr>
            <p:grpSpPr>
              <a:xfrm>
                <a:off x="2968630" y="6162040"/>
                <a:ext cx="1498600" cy="292388"/>
                <a:chOff x="2844800" y="6162040"/>
                <a:chExt cx="1498600" cy="292388"/>
              </a:xfrm>
            </p:grpSpPr>
            <p:pic>
              <p:nvPicPr>
                <p:cNvPr id="2058" name="Picture 10"/>
                <p:cNvPicPr>
                  <a:picLocks noChangeAspect="1" noChangeArrowheads="1"/>
                </p:cNvPicPr>
                <p:nvPr/>
              </p:nvPicPr>
              <p:blipFill>
                <a:blip r:embed="rId23" cstate="print"/>
                <a:srcRect/>
                <a:stretch>
                  <a:fillRect/>
                </a:stretch>
              </p:blipFill>
              <p:spPr bwMode="auto">
                <a:xfrm>
                  <a:off x="2844800" y="6177279"/>
                  <a:ext cx="914400" cy="2550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8" name="TextBox 67"/>
                <p:cNvSpPr txBox="1"/>
                <p:nvPr/>
              </p:nvSpPr>
              <p:spPr>
                <a:xfrm>
                  <a:off x="3724910" y="6162040"/>
                  <a:ext cx="618490" cy="2923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300" dirty="0" err="1" smtClean="0">
                      <a:latin typeface="Times New Roman" pitchFamily="18" charset="0"/>
                      <a:cs typeface="Times New Roman" pitchFamily="18" charset="0"/>
                    </a:rPr>
                    <a:t>w.h.p</a:t>
                  </a:r>
                  <a:r>
                    <a:rPr lang="en-US" sz="1300" dirty="0" smtClean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  <a:endParaRPr lang="en-US" sz="13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pic>
            <p:nvPicPr>
              <p:cNvPr id="2062" name="Picture 14"/>
              <p:cNvPicPr>
                <a:picLocks noChangeAspect="1" noChangeArrowheads="1"/>
              </p:cNvPicPr>
              <p:nvPr/>
            </p:nvPicPr>
            <p:blipFill>
              <a:blip r:embed="rId24" cstate="print"/>
              <a:srcRect/>
              <a:stretch>
                <a:fillRect/>
              </a:stretch>
            </p:blipFill>
            <p:spPr bwMode="auto">
              <a:xfrm>
                <a:off x="2679700" y="6224630"/>
                <a:ext cx="169164" cy="1703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84" name="Group 83"/>
          <p:cNvGrpSpPr/>
          <p:nvPr/>
        </p:nvGrpSpPr>
        <p:grpSpPr>
          <a:xfrm>
            <a:off x="4679950" y="4780746"/>
            <a:ext cx="2133600" cy="1000384"/>
            <a:chOff x="4679950" y="4648200"/>
            <a:chExt cx="2133600" cy="1000384"/>
          </a:xfrm>
        </p:grpSpPr>
        <p:pic>
          <p:nvPicPr>
            <p:cNvPr id="2064" name="Picture 16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4679950" y="4648200"/>
              <a:ext cx="2133600" cy="1000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3" name="TextBox 82"/>
            <p:cNvSpPr txBox="1"/>
            <p:nvPr/>
          </p:nvSpPr>
          <p:spPr>
            <a:xfrm>
              <a:off x="5248910" y="4995525"/>
              <a:ext cx="11239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3-unicast</a:t>
              </a:r>
            </a:p>
            <a:p>
              <a:pPr algn="ctr"/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ANA</a:t>
              </a:r>
              <a:endParaRPr lang="en-US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4572000" y="5839926"/>
            <a:ext cx="2819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/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Relationships between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channel gains 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 network 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topology           </a:t>
            </a:r>
            <a:endParaRPr lang="en-US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3760754" y="1981200"/>
            <a:ext cx="735046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TextBox 72"/>
          <p:cNvSpPr txBox="1"/>
          <p:nvPr/>
        </p:nvSpPr>
        <p:spPr>
          <a:xfrm>
            <a:off x="7024253" y="4038600"/>
            <a:ext cx="2119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 example network</a:t>
            </a:r>
          </a:p>
          <a:p>
            <a:r>
              <a:rPr lang="en-US" dirty="0" smtClean="0"/>
              <a:t>with 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7896225" y="1749425"/>
            <a:ext cx="20955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" name="Rectangle 73"/>
          <p:cNvSpPr/>
          <p:nvPr/>
        </p:nvSpPr>
        <p:spPr>
          <a:xfrm>
            <a:off x="7010400" y="4114800"/>
            <a:ext cx="2133600" cy="2438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3845948" y="5105400"/>
            <a:ext cx="4212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1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3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8410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  <p:bldP spid="123" grpId="0"/>
      <p:bldP spid="124" grpId="0" animBg="1"/>
      <p:bldP spid="125" grpId="0"/>
      <p:bldP spid="85" grpId="0"/>
      <p:bldP spid="73" grpId="0"/>
      <p:bldP spid="7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Some useful algebraic notation</a:t>
            </a:r>
          </a:p>
          <a:p>
            <a:pPr lvl="1"/>
            <a:r>
              <a:rPr lang="en-US" sz="1800" dirty="0" smtClean="0"/>
              <a:t>A set </a:t>
            </a:r>
            <a:r>
              <a:rPr lang="en-US" sz="1800" dirty="0"/>
              <a:t>of </a:t>
            </a:r>
            <a:r>
              <a:rPr lang="en-US" sz="1800" dirty="0" smtClean="0"/>
              <a:t>polynomials                                            </a:t>
            </a:r>
            <a:r>
              <a:rPr lang="en-US" sz="1800" dirty="0"/>
              <a:t>are linearly dependent </a:t>
            </a:r>
            <a:r>
              <a:rPr lang="en-US" sz="1800" dirty="0" smtClean="0"/>
              <a:t> if                               for some not-all-zero coefficients                ,                                . </a:t>
            </a:r>
          </a:p>
          <a:p>
            <a:pPr lvl="1"/>
            <a:r>
              <a:rPr lang="en-US" sz="1800" dirty="0" smtClean="0"/>
              <a:t>                         if           and           are linearly dependent.</a:t>
            </a:r>
          </a:p>
          <a:p>
            <a:pPr lvl="1"/>
            <a:r>
              <a:rPr lang="en-US" sz="1800" dirty="0" smtClean="0"/>
              <a:t>                         if             and            are linearly independent.</a:t>
            </a:r>
          </a:p>
          <a:p>
            <a:pPr lvl="1"/>
            <a:endParaRPr lang="en-US" sz="1800" dirty="0" smtClean="0"/>
          </a:p>
          <a:p>
            <a:pPr lvl="1"/>
            <a:endParaRPr lang="en-US" dirty="0" smtClean="0"/>
          </a:p>
          <a:p>
            <a:r>
              <a:rPr lang="en-US" sz="2000" b="1" dirty="0" smtClean="0">
                <a:solidFill>
                  <a:srgbClr val="7030A0"/>
                </a:solidFill>
              </a:rPr>
              <a:t>The graph-theoretic condition:</a:t>
            </a:r>
          </a:p>
          <a:p>
            <a:pPr lvl="1"/>
            <a:r>
              <a:rPr lang="en-US" sz="1800" dirty="0" smtClean="0"/>
              <a:t>If the edge-cut value between               is one, then use 1-EC             to denote the collection of </a:t>
            </a:r>
            <a:r>
              <a:rPr lang="en-US" sz="1800" i="1" dirty="0" smtClean="0"/>
              <a:t>all 1-edge cuts </a:t>
            </a:r>
            <a:r>
              <a:rPr lang="en-US" sz="1800" dirty="0" smtClean="0"/>
              <a:t>separating  </a:t>
            </a:r>
          </a:p>
          <a:p>
            <a:pPr lvl="1"/>
            <a:r>
              <a:rPr lang="en-US" sz="1800" dirty="0" smtClean="0"/>
              <a:t>If the edge-cut value between               is not one, then define </a:t>
            </a:r>
          </a:p>
          <a:p>
            <a:pPr lvl="1">
              <a:buNone/>
            </a:pPr>
            <a:r>
              <a:rPr lang="en-US" sz="1800" dirty="0" smtClean="0"/>
              <a:t>	1-EC</a:t>
            </a:r>
          </a:p>
          <a:p>
            <a:pPr lvl="1"/>
            <a:endParaRPr lang="en-US" sz="1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Further Notation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Han, Wang, and Shroff – p. </a:t>
            </a:r>
            <a:fld id="{727756F9-E0AE-4D91-8979-E4A9095B759C}" type="slidenum">
              <a:rPr lang="en-US" smtClean="0"/>
              <a:pPr/>
              <a:t>7</a:t>
            </a:fld>
            <a:r>
              <a:rPr lang="en-US" smtClean="0"/>
              <a:t>/20</a:t>
            </a:r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7075" y="1714500"/>
            <a:ext cx="2338631" cy="2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2098" y="1981200"/>
            <a:ext cx="169450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0"/>
            <a:ext cx="13531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86000"/>
            <a:ext cx="457200" cy="255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94406" y="2286000"/>
            <a:ext cx="448994" cy="23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667000"/>
            <a:ext cx="1362366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600325"/>
            <a:ext cx="539973" cy="30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603114"/>
            <a:ext cx="553475" cy="292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0550" y="2000250"/>
            <a:ext cx="762000" cy="261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86225" y="4010025"/>
            <a:ext cx="709613" cy="285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71650" y="4914900"/>
            <a:ext cx="1232175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1800" y="3990975"/>
            <a:ext cx="709613" cy="285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81600" y="4267200"/>
            <a:ext cx="709613" cy="285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57650" y="4619625"/>
            <a:ext cx="709613" cy="285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67992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ontent Placeholder 2"/>
          <p:cNvSpPr txBox="1">
            <a:spLocks/>
          </p:cNvSpPr>
          <p:nvPr/>
        </p:nvSpPr>
        <p:spPr>
          <a:xfrm>
            <a:off x="2743200" y="3810000"/>
            <a:ext cx="19050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Tahoma" pitchFamily="34" charset="0"/>
              <a:buChar char="−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None/>
            </a:pPr>
            <a:r>
              <a:rPr lang="en-US" sz="1300" b="1" dirty="0" smtClean="0">
                <a:solidFill>
                  <a:srgbClr val="7030A0"/>
                </a:solidFill>
              </a:rPr>
              <a:t>Conjectured,</a:t>
            </a:r>
          </a:p>
          <a:p>
            <a:pPr marL="114300" indent="0" algn="ctr">
              <a:buNone/>
            </a:pPr>
            <a:r>
              <a:rPr lang="en-US" sz="1300" b="1" dirty="0" smtClean="0">
                <a:solidFill>
                  <a:srgbClr val="7030A0"/>
                </a:solidFill>
              </a:rPr>
              <a:t>verified by simulations</a:t>
            </a:r>
          </a:p>
        </p:txBody>
      </p:sp>
      <p:grpSp>
        <p:nvGrpSpPr>
          <p:cNvPr id="186" name="Group 185"/>
          <p:cNvGrpSpPr/>
          <p:nvPr/>
        </p:nvGrpSpPr>
        <p:grpSpPr>
          <a:xfrm>
            <a:off x="4838700" y="2419350"/>
            <a:ext cx="4152900" cy="331315"/>
            <a:chOff x="4838700" y="2419350"/>
            <a:chExt cx="4152900" cy="331315"/>
          </a:xfrm>
        </p:grpSpPr>
        <p:sp>
          <p:nvSpPr>
            <p:cNvPr id="179" name="Content Placeholder 2"/>
            <p:cNvSpPr txBox="1">
              <a:spLocks/>
            </p:cNvSpPr>
            <p:nvPr/>
          </p:nvSpPr>
          <p:spPr>
            <a:xfrm>
              <a:off x="4838700" y="2419350"/>
              <a:ext cx="4152900" cy="33131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v"/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>
                  <a:schemeClr val="tx1"/>
                </a:buClr>
                <a:buSzPct val="100000"/>
                <a:buFont typeface="Tahoma" pitchFamily="34" charset="0"/>
                <a:buChar char="−"/>
                <a:defRPr sz="20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" pitchFamily="18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SzPct val="100000"/>
                <a:buFont typeface="Wingdings" pitchFamily="2" charset="2"/>
                <a:buChar char="§"/>
                <a:defRPr sz="1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ahoma" pitchFamily="34" charset="0"/>
                </a:defRPr>
              </a:lvl3pPr>
              <a:lvl4pPr marL="16573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ahoma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ahoma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857250" lvl="2" indent="0"/>
              <a:r>
                <a:rPr lang="en-US" sz="1400" dirty="0" smtClean="0"/>
                <a:t>                          is still hard to check</a:t>
              </a:r>
              <a:endParaRPr lang="en-US" sz="1400" dirty="0"/>
            </a:p>
          </p:txBody>
        </p:sp>
        <p:pic>
          <p:nvPicPr>
            <p:cNvPr id="185" name="Picture 1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7900" y="2466975"/>
              <a:ext cx="888696" cy="2129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56" name="Group 255"/>
          <p:cNvGrpSpPr/>
          <p:nvPr/>
        </p:nvGrpSpPr>
        <p:grpSpPr>
          <a:xfrm>
            <a:off x="4838700" y="2647950"/>
            <a:ext cx="4152900" cy="559915"/>
            <a:chOff x="4838700" y="2647950"/>
            <a:chExt cx="4152900" cy="559915"/>
          </a:xfrm>
        </p:grpSpPr>
        <p:sp>
          <p:nvSpPr>
            <p:cNvPr id="180" name="Content Placeholder 2"/>
            <p:cNvSpPr txBox="1">
              <a:spLocks/>
            </p:cNvSpPr>
            <p:nvPr/>
          </p:nvSpPr>
          <p:spPr>
            <a:xfrm>
              <a:off x="4838700" y="2647950"/>
              <a:ext cx="4152900" cy="33131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v"/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>
                  <a:schemeClr val="tx1"/>
                </a:buClr>
                <a:buSzPct val="100000"/>
                <a:buFont typeface="Tahoma" pitchFamily="34" charset="0"/>
                <a:buChar char="−"/>
                <a:defRPr sz="20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" pitchFamily="18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SzPct val="100000"/>
                <a:buFont typeface="Wingdings" pitchFamily="2" charset="2"/>
                <a:buChar char="§"/>
                <a:defRPr sz="1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ahoma" pitchFamily="34" charset="0"/>
                </a:defRPr>
              </a:lvl3pPr>
              <a:lvl4pPr marL="16573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ahoma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ahoma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857250" lvl="2" indent="0"/>
              <a:r>
                <a:rPr lang="en-US" sz="1400" dirty="0" smtClean="0"/>
                <a:t>     Conjecture remains open </a:t>
              </a:r>
            </a:p>
            <a:p>
              <a:pPr marL="857250" lvl="2" indent="0">
                <a:buNone/>
              </a:pPr>
              <a:endParaRPr 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83" name="Content Placeholder 2"/>
            <p:cNvSpPr txBox="1">
              <a:spLocks/>
            </p:cNvSpPr>
            <p:nvPr/>
          </p:nvSpPr>
          <p:spPr>
            <a:xfrm>
              <a:off x="5143500" y="2876550"/>
              <a:ext cx="2895600" cy="33131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v"/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>
                  <a:schemeClr val="tx1"/>
                </a:buClr>
                <a:buSzPct val="100000"/>
                <a:buFont typeface="Tahoma" pitchFamily="34" charset="0"/>
                <a:buChar char="−"/>
                <a:defRPr sz="20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" pitchFamily="18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SzPct val="100000"/>
                <a:buFont typeface="Wingdings" pitchFamily="2" charset="2"/>
                <a:buChar char="§"/>
                <a:defRPr sz="1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ahoma" pitchFamily="34" charset="0"/>
                </a:defRPr>
              </a:lvl3pPr>
              <a:lvl4pPr marL="16573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ahoma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ahoma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857250" lvl="2" indent="0">
                <a:buNone/>
              </a:pPr>
              <a:r>
                <a:rPr lang="en-US" sz="1400" b="1" dirty="0" smtClean="0">
                  <a:solidFill>
                    <a:srgbClr val="FF0000"/>
                  </a:solidFill>
                </a:rPr>
                <a:t>      </a:t>
              </a:r>
              <a:r>
                <a:rPr lang="en-US" sz="1400" dirty="0" smtClean="0"/>
                <a:t>even for </a:t>
              </a:r>
              <a:endParaRPr lang="en-US" sz="1400" dirty="0"/>
            </a:p>
          </p:txBody>
        </p:sp>
        <p:pic>
          <p:nvPicPr>
            <p:cNvPr id="3087" name="Picture 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29450" y="2959100"/>
              <a:ext cx="381000" cy="164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6" name="Group 135"/>
          <p:cNvGrpSpPr/>
          <p:nvPr/>
        </p:nvGrpSpPr>
        <p:grpSpPr>
          <a:xfrm>
            <a:off x="184150" y="4343400"/>
            <a:ext cx="1404620" cy="515727"/>
            <a:chOff x="184150" y="3605711"/>
            <a:chExt cx="1404620" cy="515727"/>
          </a:xfrm>
        </p:grpSpPr>
        <p:pic>
          <p:nvPicPr>
            <p:cNvPr id="132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4980" y="3605711"/>
              <a:ext cx="914400" cy="2550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4" name="Picture 1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4150" y="3653062"/>
              <a:ext cx="169164" cy="170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5" name="TextBox 134"/>
            <p:cNvSpPr txBox="1"/>
            <p:nvPr/>
          </p:nvSpPr>
          <p:spPr>
            <a:xfrm>
              <a:off x="355600" y="3829050"/>
              <a:ext cx="1233170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 smtClean="0">
                  <a:latin typeface="Times New Roman" pitchFamily="18" charset="0"/>
                  <a:cs typeface="Times New Roman" pitchFamily="18" charset="0"/>
                </a:rPr>
                <a:t>with high prob.</a:t>
              </a:r>
              <a:endParaRPr lang="en-US" sz="13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190495" y="3581400"/>
            <a:ext cx="1398275" cy="514638"/>
            <a:chOff x="190495" y="2997200"/>
            <a:chExt cx="1398275" cy="514638"/>
          </a:xfrm>
        </p:grpSpPr>
        <p:pic>
          <p:nvPicPr>
            <p:cNvPr id="128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9100" y="2997200"/>
              <a:ext cx="928687" cy="256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9" name="Picture 1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90495" y="3056001"/>
              <a:ext cx="166878" cy="163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0" name="TextBox 129"/>
            <p:cNvSpPr txBox="1"/>
            <p:nvPr/>
          </p:nvSpPr>
          <p:spPr>
            <a:xfrm>
              <a:off x="355600" y="3219450"/>
              <a:ext cx="1233170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 smtClean="0">
                  <a:latin typeface="Times New Roman" pitchFamily="18" charset="0"/>
                  <a:cs typeface="Times New Roman" pitchFamily="18" charset="0"/>
                </a:rPr>
                <a:t>with high prob.</a:t>
              </a:r>
              <a:endParaRPr lang="en-US" sz="13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6" name="Content Placeholder 2"/>
          <p:cNvSpPr txBox="1">
            <a:spLocks/>
          </p:cNvSpPr>
          <p:nvPr/>
        </p:nvSpPr>
        <p:spPr>
          <a:xfrm>
            <a:off x="-228600" y="1346200"/>
            <a:ext cx="4160236" cy="331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Tahoma" pitchFamily="34" charset="0"/>
              <a:buChar char="−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1400" b="1" dirty="0" smtClean="0">
                <a:solidFill>
                  <a:schemeClr val="accent6">
                    <a:lumMod val="50000"/>
                  </a:schemeClr>
                </a:solidFill>
              </a:rPr>
              <a:t>New Graph-Theoretic Characterizations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Results</a:t>
            </a:r>
            <a:endParaRPr lang="en-US" dirty="0"/>
          </a:p>
        </p:txBody>
      </p:sp>
      <p:pic>
        <p:nvPicPr>
          <p:cNvPr id="84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162" y="2209800"/>
            <a:ext cx="888696" cy="212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5" name="Group 84"/>
          <p:cNvGrpSpPr/>
          <p:nvPr/>
        </p:nvGrpSpPr>
        <p:grpSpPr>
          <a:xfrm>
            <a:off x="166498" y="1680351"/>
            <a:ext cx="1558889" cy="292388"/>
            <a:chOff x="3601131" y="4613946"/>
            <a:chExt cx="1558889" cy="292388"/>
          </a:xfrm>
        </p:grpSpPr>
        <p:pic>
          <p:nvPicPr>
            <p:cNvPr id="86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1131" y="4678438"/>
              <a:ext cx="459700" cy="1908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7" name="TextBox 86"/>
            <p:cNvSpPr txBox="1"/>
            <p:nvPr/>
          </p:nvSpPr>
          <p:spPr>
            <a:xfrm>
              <a:off x="4011306" y="4613946"/>
              <a:ext cx="1148714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 smtClean="0">
                  <a:latin typeface="Times New Roman" pitchFamily="18" charset="0"/>
                  <a:cs typeface="Times New Roman" pitchFamily="18" charset="0"/>
                </a:rPr>
                <a:t>must satisfy :</a:t>
              </a:r>
              <a:endParaRPr lang="en-US" sz="13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350520" y="2819400"/>
            <a:ext cx="1233170" cy="505362"/>
            <a:chOff x="304800" y="2377826"/>
            <a:chExt cx="1233170" cy="505362"/>
          </a:xfrm>
        </p:grpSpPr>
        <p:pic>
          <p:nvPicPr>
            <p:cNvPr id="98" name="Picture 19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727" y="2377826"/>
              <a:ext cx="921524" cy="251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8" name="TextBox 107"/>
            <p:cNvSpPr txBox="1"/>
            <p:nvPr/>
          </p:nvSpPr>
          <p:spPr>
            <a:xfrm>
              <a:off x="304800" y="2590800"/>
              <a:ext cx="1233170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 smtClean="0">
                  <a:latin typeface="Times New Roman" pitchFamily="18" charset="0"/>
                  <a:cs typeface="Times New Roman" pitchFamily="18" charset="0"/>
                </a:rPr>
                <a:t>with high prob.</a:t>
              </a:r>
              <a:endParaRPr lang="en-US" sz="13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981200" y="2827020"/>
            <a:ext cx="3573394" cy="612405"/>
            <a:chOff x="2055346" y="2725510"/>
            <a:chExt cx="3573394" cy="612405"/>
          </a:xfrm>
        </p:grpSpPr>
        <p:pic>
          <p:nvPicPr>
            <p:cNvPr id="9237" name="Picture 21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7599" y="2725510"/>
              <a:ext cx="2841141" cy="444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38" name="Picture 2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4648" y="3101680"/>
              <a:ext cx="844798" cy="200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6" name="TextBox 65"/>
            <p:cNvSpPr txBox="1"/>
            <p:nvPr/>
          </p:nvSpPr>
          <p:spPr>
            <a:xfrm>
              <a:off x="4381395" y="3060916"/>
              <a:ext cx="12331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except all zeros</a:t>
              </a:r>
              <a:endParaRPr 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10" name="Picture 2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5346" y="2794090"/>
              <a:ext cx="533400" cy="3868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15" name="Content Placeholder 2"/>
          <p:cNvSpPr txBox="1">
            <a:spLocks/>
          </p:cNvSpPr>
          <p:nvPr/>
        </p:nvSpPr>
        <p:spPr>
          <a:xfrm>
            <a:off x="0" y="1295400"/>
            <a:ext cx="4800600" cy="331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Tahoma" pitchFamily="34" charset="0"/>
              <a:buChar char="−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1400" b="1" dirty="0" smtClean="0">
                <a:solidFill>
                  <a:srgbClr val="FF0000"/>
                </a:solidFill>
              </a:rPr>
              <a:t>State-of-the-art Knowledge </a:t>
            </a:r>
            <a:r>
              <a:rPr lang="en-US" sz="1400" b="1" dirty="0">
                <a:solidFill>
                  <a:srgbClr val="FF0000"/>
                </a:solidFill>
              </a:rPr>
              <a:t>[</a:t>
            </a:r>
            <a:r>
              <a:rPr lang="en-US" sz="1400" b="1" dirty="0" err="1">
                <a:solidFill>
                  <a:srgbClr val="FF0000"/>
                </a:solidFill>
              </a:rPr>
              <a:t>Ramakrishnan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b="1" i="1" dirty="0" smtClean="0">
                <a:solidFill>
                  <a:srgbClr val="FF0000"/>
                </a:solidFill>
              </a:rPr>
              <a:t>et </a:t>
            </a:r>
            <a:r>
              <a:rPr lang="en-US" sz="1400" b="1" i="1" dirty="0">
                <a:solidFill>
                  <a:srgbClr val="FF0000"/>
                </a:solidFill>
              </a:rPr>
              <a:t>al. </a:t>
            </a:r>
            <a:r>
              <a:rPr lang="en-US" sz="1400" b="1" dirty="0" smtClean="0">
                <a:solidFill>
                  <a:srgbClr val="FF0000"/>
                </a:solidFill>
              </a:rPr>
              <a:t>ALT10</a:t>
            </a:r>
            <a:r>
              <a:rPr lang="en-US" sz="1400" b="1" dirty="0">
                <a:solidFill>
                  <a:srgbClr val="FF0000"/>
                </a:solidFill>
              </a:rPr>
              <a:t>] </a:t>
            </a:r>
            <a:r>
              <a:rPr lang="en-US" sz="1400" b="1" dirty="0" smtClean="0">
                <a:solidFill>
                  <a:srgbClr val="FF0000"/>
                </a:solidFill>
              </a:rPr>
              <a:t>: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Han, Wang, and Shroff – p. </a:t>
            </a:r>
            <a:fld id="{727756F9-E0AE-4D91-8979-E4A9095B759C}" type="slidenum">
              <a:rPr lang="en-US" smtClean="0"/>
              <a:pPr/>
              <a:t>8</a:t>
            </a:fld>
            <a:r>
              <a:rPr lang="en-US" smtClean="0"/>
              <a:t>/20</a:t>
            </a:r>
            <a:endParaRPr lang="en-US" dirty="0"/>
          </a:p>
        </p:txBody>
      </p:sp>
      <p:pic>
        <p:nvPicPr>
          <p:cNvPr id="99" name="Picture 1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80975" y="2227620"/>
            <a:ext cx="172798" cy="162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" name="Picture 1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90500" y="2879974"/>
            <a:ext cx="164592" cy="158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7" name="Group 136"/>
          <p:cNvGrpSpPr/>
          <p:nvPr/>
        </p:nvGrpSpPr>
        <p:grpSpPr>
          <a:xfrm>
            <a:off x="3886200" y="4343400"/>
            <a:ext cx="3397748" cy="581799"/>
            <a:chOff x="3200400" y="3581400"/>
            <a:chExt cx="3397748" cy="581799"/>
          </a:xfrm>
        </p:grpSpPr>
        <p:grpSp>
          <p:nvGrpSpPr>
            <p:cNvPr id="9216" name="Group 9215"/>
            <p:cNvGrpSpPr/>
            <p:nvPr/>
          </p:nvGrpSpPr>
          <p:grpSpPr>
            <a:xfrm>
              <a:off x="3572508" y="3886200"/>
              <a:ext cx="3025640" cy="276999"/>
              <a:chOff x="3201622" y="5528292"/>
              <a:chExt cx="3025640" cy="276999"/>
            </a:xfrm>
          </p:grpSpPr>
          <p:pic>
            <p:nvPicPr>
              <p:cNvPr id="191" name="Picture 24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1622" y="5585442"/>
                <a:ext cx="1276690" cy="1530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92" name="Picture 25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63114" y="5585442"/>
                <a:ext cx="1264148" cy="1530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97" name="TextBox 196"/>
              <p:cNvSpPr txBox="1"/>
              <p:nvPr/>
            </p:nvSpPr>
            <p:spPr>
              <a:xfrm>
                <a:off x="4582114" y="5528292"/>
                <a:ext cx="3143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latin typeface="Times New Roman" pitchFamily="18" charset="0"/>
                    <a:cs typeface="Times New Roman" pitchFamily="18" charset="0"/>
                  </a:rPr>
                  <a:t>&amp;</a:t>
                </a:r>
                <a:endParaRPr lang="en-US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18" name="Group 117"/>
            <p:cNvGrpSpPr/>
            <p:nvPr/>
          </p:nvGrpSpPr>
          <p:grpSpPr>
            <a:xfrm>
              <a:off x="3200400" y="3581400"/>
              <a:ext cx="1532664" cy="292388"/>
              <a:chOff x="3657600" y="1752600"/>
              <a:chExt cx="1532664" cy="292388"/>
            </a:xfrm>
          </p:grpSpPr>
          <p:sp>
            <p:nvSpPr>
              <p:cNvPr id="116" name="TextBox 115"/>
              <p:cNvSpPr txBox="1"/>
              <p:nvPr/>
            </p:nvSpPr>
            <p:spPr>
              <a:xfrm>
                <a:off x="3657600" y="1752600"/>
                <a:ext cx="1532664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00" dirty="0" smtClean="0">
                    <a:latin typeface="Times New Roman" pitchFamily="18" charset="0"/>
                    <a:cs typeface="Times New Roman" pitchFamily="18" charset="0"/>
                  </a:rPr>
                  <a:t>When                      , </a:t>
                </a:r>
                <a:endParaRPr lang="en-US" sz="13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117" name="Picture 14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94636" y="1816838"/>
                <a:ext cx="807905" cy="1936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127" name="Picture 2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711246">
            <a:off x="4076563" y="3689360"/>
            <a:ext cx="518655" cy="376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" name="Picture 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019800"/>
            <a:ext cx="1655874" cy="190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8" name="Picture 2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32037" y="5368489"/>
            <a:ext cx="251074" cy="182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8" name="Content Placeholder 2"/>
          <p:cNvSpPr txBox="1">
            <a:spLocks/>
          </p:cNvSpPr>
          <p:nvPr/>
        </p:nvSpPr>
        <p:spPr>
          <a:xfrm>
            <a:off x="5334000" y="2133600"/>
            <a:ext cx="2712436" cy="331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Tahoma" pitchFamily="34" charset="0"/>
              <a:buChar char="−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1500" b="1" dirty="0" smtClean="0"/>
              <a:t>Why this is not enough?</a:t>
            </a:r>
            <a:endParaRPr lang="en-US" sz="1500" b="1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925634" y="2786068"/>
            <a:ext cx="352430" cy="128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9" name="Content Placeholder 2"/>
          <p:cNvSpPr txBox="1">
            <a:spLocks/>
          </p:cNvSpPr>
          <p:nvPr/>
        </p:nvSpPr>
        <p:spPr>
          <a:xfrm>
            <a:off x="1371600" y="3581400"/>
            <a:ext cx="1371600" cy="41148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Tahoma" pitchFamily="34" charset="0"/>
              <a:buChar char="−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None/>
            </a:pPr>
            <a:r>
              <a:rPr lang="en-US" sz="1300" b="1" dirty="0" smtClean="0">
                <a:solidFill>
                  <a:schemeClr val="accent6">
                    <a:lumMod val="50000"/>
                  </a:schemeClr>
                </a:solidFill>
              </a:rPr>
              <a:t>Easily derived </a:t>
            </a:r>
          </a:p>
          <a:p>
            <a:pPr marL="114300" indent="0" algn="ctr">
              <a:buNone/>
            </a:pPr>
            <a:r>
              <a:rPr lang="en-US" sz="1300" b="1" dirty="0" smtClean="0">
                <a:solidFill>
                  <a:schemeClr val="accent6">
                    <a:lumMod val="50000"/>
                  </a:schemeClr>
                </a:solidFill>
              </a:rPr>
              <a:t>by Theorem 1</a:t>
            </a:r>
            <a:endParaRPr lang="en-US" sz="13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30" name="Content Placeholder 2"/>
          <p:cNvSpPr txBox="1">
            <a:spLocks/>
          </p:cNvSpPr>
          <p:nvPr/>
        </p:nvSpPr>
        <p:spPr>
          <a:xfrm>
            <a:off x="5029200" y="5334000"/>
            <a:ext cx="16002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Tahoma" pitchFamily="34" charset="0"/>
              <a:buChar char="−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None/>
            </a:pPr>
            <a:r>
              <a:rPr lang="en-US" sz="1300" b="1" dirty="0" smtClean="0">
                <a:solidFill>
                  <a:schemeClr val="accent6">
                    <a:lumMod val="50000"/>
                  </a:schemeClr>
                </a:solidFill>
              </a:rPr>
              <a:t>Easily derived by Corollary 1</a:t>
            </a:r>
            <a:endParaRPr lang="en-US" sz="13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24" name="Picture 2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806146" y="5252254"/>
            <a:ext cx="514350" cy="373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9" name="Picture 2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437269">
            <a:off x="4479561" y="3749443"/>
            <a:ext cx="448214" cy="32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0" name="Content Placeholder 2"/>
          <p:cNvSpPr txBox="1">
            <a:spLocks/>
          </p:cNvSpPr>
          <p:nvPr/>
        </p:nvSpPr>
        <p:spPr>
          <a:xfrm>
            <a:off x="4572000" y="3733800"/>
            <a:ext cx="16764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Tahoma" pitchFamily="34" charset="0"/>
              <a:buChar char="−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None/>
            </a:pPr>
            <a:r>
              <a:rPr lang="en-US" sz="1300" b="1" dirty="0" smtClean="0">
                <a:solidFill>
                  <a:schemeClr val="accent6">
                    <a:lumMod val="50000"/>
                  </a:schemeClr>
                </a:solidFill>
              </a:rPr>
              <a:t>Easily derived by Theorem 1</a:t>
            </a:r>
            <a:endParaRPr lang="en-US" sz="13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52" name="Picture 11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55520"/>
            <a:ext cx="251901" cy="16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3" name="Picture 28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35200"/>
            <a:ext cx="3181187" cy="226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2" name="Oval 261"/>
          <p:cNvSpPr/>
          <p:nvPr/>
        </p:nvSpPr>
        <p:spPr>
          <a:xfrm>
            <a:off x="304800" y="2057400"/>
            <a:ext cx="1143000" cy="5334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9" name="Picture 4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248400"/>
            <a:ext cx="1662550" cy="203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" name="Oval 118"/>
          <p:cNvSpPr/>
          <p:nvPr/>
        </p:nvSpPr>
        <p:spPr>
          <a:xfrm>
            <a:off x="3276600" y="2743200"/>
            <a:ext cx="1143000" cy="5334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152400" y="2514600"/>
            <a:ext cx="1555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Hard to solve!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048000" y="3352800"/>
            <a:ext cx="1555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Hard to solve!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3810000" y="5943600"/>
            <a:ext cx="2057400" cy="6096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5715000" y="6324600"/>
            <a:ext cx="1452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Easy to solve!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371600" y="1905000"/>
            <a:ext cx="1583254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Main Result #1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2895600" y="1981200"/>
            <a:ext cx="2819400" cy="6096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3733800" y="1676400"/>
            <a:ext cx="1452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Easy to solve!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96" name="Picture 2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4343400" y="5257804"/>
            <a:ext cx="685802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" name="Picture 2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981200" y="3200400"/>
            <a:ext cx="533400" cy="338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1" name="TextBox 100"/>
          <p:cNvSpPr txBox="1"/>
          <p:nvPr/>
        </p:nvSpPr>
        <p:spPr>
          <a:xfrm>
            <a:off x="1828800" y="4267200"/>
            <a:ext cx="1583254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Main Result #2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524000" y="4650830"/>
            <a:ext cx="25098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Prove the conjecture for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the simplest case n=1.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679730" y="972210"/>
            <a:ext cx="4067175" cy="390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4648200" y="1329561"/>
            <a:ext cx="4152900" cy="392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6" name="Straight Arrow Connector 105"/>
          <p:cNvCxnSpPr/>
          <p:nvPr/>
        </p:nvCxnSpPr>
        <p:spPr>
          <a:xfrm flipV="1">
            <a:off x="3352800" y="3962400"/>
            <a:ext cx="762000" cy="3048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72825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  <p:bldP spid="215" grpId="0"/>
      <p:bldP spid="178" grpId="0"/>
      <p:bldP spid="229" grpId="0"/>
      <p:bldP spid="230" grpId="0"/>
      <p:bldP spid="250" grpId="0"/>
      <p:bldP spid="262" grpId="0" animBg="1"/>
      <p:bldP spid="119" grpId="0" animBg="1"/>
      <p:bldP spid="91" grpId="0"/>
      <p:bldP spid="92" grpId="0"/>
      <p:bldP spid="112" grpId="0" animBg="1"/>
      <p:bldP spid="93" grpId="0"/>
      <p:bldP spid="94" grpId="0" animBg="1"/>
      <p:bldP spid="113" grpId="0" animBg="1"/>
      <p:bldP spid="95" grpId="0"/>
      <p:bldP spid="101" grpId="0" animBg="1"/>
      <p:bldP spid="10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Subgraph</a:t>
            </a:r>
            <a:r>
              <a:rPr lang="en-US" dirty="0" smtClean="0"/>
              <a:t>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34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1300" dirty="0" smtClean="0"/>
              <a:t>Let                 be the network variables present in a </a:t>
            </a:r>
            <a:r>
              <a:rPr lang="en-US" sz="1300" dirty="0" err="1" smtClean="0"/>
              <a:t>subgraph</a:t>
            </a:r>
            <a:r>
              <a:rPr lang="en-US" sz="1300" dirty="0" smtClean="0"/>
              <a:t> </a:t>
            </a:r>
          </a:p>
          <a:p>
            <a:pPr marL="114300" indent="0">
              <a:buNone/>
            </a:pPr>
            <a:r>
              <a:rPr lang="en-US" sz="1300" dirty="0"/>
              <a:t> </a:t>
            </a:r>
            <a:r>
              <a:rPr lang="en-US" sz="1300" dirty="0" smtClean="0"/>
              <a:t>                                   be the collection of all channel gains present in </a:t>
            </a:r>
            <a:endParaRPr lang="en-US" sz="1300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8098" y="1413170"/>
            <a:ext cx="553469" cy="221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0617" y="1427366"/>
            <a:ext cx="573128" cy="200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3514" y="1659274"/>
            <a:ext cx="1117492" cy="199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1140" y="1675494"/>
            <a:ext cx="166644" cy="16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981200"/>
            <a:ext cx="84582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Tahoma" pitchFamily="34" charset="0"/>
              <a:buChar char="−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Wingdings" pitchFamily="2" charset="2"/>
              <a:buNone/>
            </a:pPr>
            <a:r>
              <a:rPr lang="en-US" sz="1300" dirty="0" smtClean="0"/>
              <a:t>Consider two arbitrary polynomial functions          and          taking the same number of arguments and producing a value.</a:t>
            </a:r>
            <a:endParaRPr lang="en-US" sz="1300" dirty="0"/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65662" y="2041185"/>
            <a:ext cx="294493" cy="193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2920" y="2042322"/>
            <a:ext cx="313040" cy="205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52400" y="2667000"/>
            <a:ext cx="8839200" cy="990600"/>
            <a:chOff x="457199" y="2552700"/>
            <a:chExt cx="8122921" cy="657325"/>
          </a:xfrm>
        </p:grpSpPr>
        <p:sp>
          <p:nvSpPr>
            <p:cNvPr id="7" name="Rectangle 6"/>
            <p:cNvSpPr/>
            <p:nvPr/>
          </p:nvSpPr>
          <p:spPr>
            <a:xfrm>
              <a:off x="457199" y="2552700"/>
              <a:ext cx="8122921" cy="65732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321" name="Picture 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209" y="2621280"/>
              <a:ext cx="7989382" cy="524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7" name="Content Placeholder 2"/>
          <p:cNvSpPr txBox="1">
            <a:spLocks/>
          </p:cNvSpPr>
          <p:nvPr/>
        </p:nvSpPr>
        <p:spPr>
          <a:xfrm>
            <a:off x="-533400" y="3886200"/>
            <a:ext cx="8991600" cy="2667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Tahoma" pitchFamily="34" charset="0"/>
              <a:buChar char="−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sz="2000" dirty="0" smtClean="0"/>
              <a:t>Similar flavor to the result of [</a:t>
            </a:r>
            <a:r>
              <a:rPr lang="en-US" sz="2000" dirty="0" err="1" smtClean="0"/>
              <a:t>Koetter</a:t>
            </a:r>
            <a:r>
              <a:rPr lang="en-US" sz="2000" dirty="0" smtClean="0"/>
              <a:t> </a:t>
            </a:r>
            <a:r>
              <a:rPr lang="en-US" sz="2000" i="1" dirty="0" smtClean="0"/>
              <a:t>et. al</a:t>
            </a:r>
            <a:r>
              <a:rPr lang="en-US" sz="2000" dirty="0" smtClean="0"/>
              <a:t> IT03] for the single multicast.</a:t>
            </a:r>
          </a:p>
          <a:p>
            <a:pPr lvl="2"/>
            <a:r>
              <a:rPr lang="en-US" sz="2000" dirty="0" smtClean="0"/>
              <a:t>However,  the problem persists. Finding a </a:t>
            </a:r>
            <a:r>
              <a:rPr lang="en-US" sz="2000" dirty="0" err="1" smtClean="0"/>
              <a:t>subgraph</a:t>
            </a:r>
            <a:r>
              <a:rPr lang="en-US" sz="2000" dirty="0" smtClean="0"/>
              <a:t> is still hard since we do not have any graph-theoretic characterization as guidance.</a:t>
            </a:r>
          </a:p>
          <a:p>
            <a:pPr lvl="2"/>
            <a:endParaRPr lang="en-US" sz="2000" b="1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Han, Wang, and Shroff – p. </a:t>
            </a:r>
            <a:fld id="{727756F9-E0AE-4D91-8979-E4A9095B759C}" type="slidenum">
              <a:rPr lang="en-US" smtClean="0"/>
              <a:pPr/>
              <a:t>9</a:t>
            </a:fld>
            <a:r>
              <a:rPr lang="en-US" smtClean="0"/>
              <a:t>/20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47176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9895</TotalTime>
  <Words>1807</Words>
  <Application>Microsoft Office PowerPoint</Application>
  <PresentationFormat>On-screen Show (4:3)</PresentationFormat>
  <Paragraphs>379</Paragraphs>
  <Slides>24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Analysis of Precoding-based Intersession Network Coding and The Corresponding 3-Unicast Interference Alignment Scheme</vt:lpstr>
      <vt:lpstr>Content</vt:lpstr>
      <vt:lpstr>The Algebraic Framework of NC</vt:lpstr>
      <vt:lpstr>INC : New Framework</vt:lpstr>
      <vt:lpstr> Existing 3-Unicast ANA</vt:lpstr>
      <vt:lpstr>3-Unicast ANA</vt:lpstr>
      <vt:lpstr>Some Further Notation</vt:lpstr>
      <vt:lpstr>Main Results</vt:lpstr>
      <vt:lpstr>The Subgraph Property</vt:lpstr>
      <vt:lpstr>The Role of 1-Edge Cuts</vt:lpstr>
      <vt:lpstr>The GTC of L ≠ R</vt:lpstr>
      <vt:lpstr>The GTC of L ≠ R</vt:lpstr>
      <vt:lpstr>The GTC of L ≠ R</vt:lpstr>
      <vt:lpstr>The GTC of L ≠ R</vt:lpstr>
      <vt:lpstr>The GTC of L ≠ R</vt:lpstr>
      <vt:lpstr>The GTC of L ≠ R</vt:lpstr>
      <vt:lpstr>The GTC of L ≠ R</vt:lpstr>
      <vt:lpstr>The GTC of L ≠ R</vt:lpstr>
      <vt:lpstr>The GTC of L ≠ R</vt:lpstr>
      <vt:lpstr>Main Results</vt:lpstr>
      <vt:lpstr>The Remaining Task</vt:lpstr>
      <vt:lpstr>Summary of The Results</vt:lpstr>
      <vt:lpstr>Future Work</vt:lpstr>
      <vt:lpstr>From Det≠0 To Lin. Indep. </vt:lpstr>
    </vt:vector>
  </TitlesOfParts>
  <Company>Engineering Computer Network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Delay Analysis for Wireless Networks with Single Hop Traffic and  General Interference Constraints</dc:title>
  <dc:creator>JAEMIN HAN</dc:creator>
  <cp:lastModifiedBy>Chih-Chun Wang</cp:lastModifiedBy>
  <cp:revision>561</cp:revision>
  <cp:lastPrinted>2011-09-22T04:39:06Z</cp:lastPrinted>
  <dcterms:created xsi:type="dcterms:W3CDTF">2009-11-02T23:47:25Z</dcterms:created>
  <dcterms:modified xsi:type="dcterms:W3CDTF">2011-09-29T12:09:36Z</dcterms:modified>
</cp:coreProperties>
</file>