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Helvetica Neue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CB86C60-8A94-4679-8B2B-87FCB937D98F}">
  <a:tblStyle styleId="{DCB86C60-8A94-4679-8B2B-87FCB937D9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AAFCA1B-F8FC-4DBB-A510-822EDF00EC2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5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810055a0b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810055a0b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7810055a0b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6f517b1d9_0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76f517b1d9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Akamai Layer 1 is serving more chunks at the start of session ~20% in compare to the rest of the session ~2%. One possibility is to reduce the video start latency.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  <p:sp>
        <p:nvSpPr>
          <p:cNvPr id="310" name="Google Shape;310;g76f517b1d9_0_1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7124de892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77124de892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77124de892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0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2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6f517b1d9_0_22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76f517b1d9_0_2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784cf2587d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784cf2587d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g784cf2587d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operation is periodically done for every chunks in the video using adaptive bitrate algorithms or ABR algorithms.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6f517b1d9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6f517b1d9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76f517b1d9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6f517b1d9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76f517b1d9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76f517b1d9_0_1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4400"/>
              <a:buFont typeface="Calibri"/>
              <a:buNone/>
              <a:defRPr>
                <a:solidFill>
                  <a:srgbClr val="FF9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717550" y="1949450"/>
            <a:ext cx="10763250" cy="40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Relationship Id="rId4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4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7" Type="http://schemas.openxmlformats.org/officeDocument/2006/relationships/image" Target="../media/image26.png"/><Relationship Id="rId8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373475" y="1368825"/>
            <a:ext cx="11586600" cy="16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/>
              <a:t> </a:t>
            </a:r>
            <a:r>
              <a:rPr b="1" lang="en-US" sz="4400">
                <a:solidFill>
                  <a:srgbClr val="12263F"/>
                </a:solidFill>
                <a:highlight>
                  <a:srgbClr val="FFFFFF"/>
                </a:highlight>
              </a:rPr>
              <a:t>Exploring the interplay between CDN caching and video streaming performance</a:t>
            </a:r>
            <a:endParaRPr b="1" sz="4400">
              <a:solidFill>
                <a:srgbClr val="12263F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373475" y="3346350"/>
            <a:ext cx="115866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Ehab Ghabashneh and Sanjay Rao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0625" y="5252118"/>
            <a:ext cx="3810000" cy="12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"/>
          <p:cNvSpPr txBox="1"/>
          <p:nvPr/>
        </p:nvSpPr>
        <p:spPr>
          <a:xfrm>
            <a:off x="238125" y="1090850"/>
            <a:ext cx="4728000" cy="52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Challenge</a:t>
            </a:r>
            <a:r>
              <a:rPr lang="en-US" sz="2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280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How to infer serving location for each chunk?</a:t>
            </a:r>
            <a:endParaRPr sz="280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Approach</a:t>
            </a:r>
            <a:r>
              <a:rPr b="1" lang="en-US" sz="2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>
                <a:solidFill>
                  <a:srgbClr val="201F1E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Leverage CDN’s special HTTP headers.</a:t>
            </a:r>
            <a:endParaRPr sz="2800">
              <a:solidFill>
                <a:srgbClr val="201F1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One example, Akamai requires two pragma headers “akamai-x-cache-on” and “akamai-x-cache-remote-on”.</a:t>
            </a:r>
            <a:endParaRPr sz="270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01F1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23"/>
          <p:cNvSpPr txBox="1"/>
          <p:nvPr/>
        </p:nvSpPr>
        <p:spPr>
          <a:xfrm>
            <a:off x="415600" y="26824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Classifying where objects are served from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94" name="Google Shape;294;p23"/>
          <p:cNvGraphicFramePr/>
          <p:nvPr/>
        </p:nvGraphicFramePr>
        <p:xfrm>
          <a:off x="5092119" y="15225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{CAAFCA1B-F8FC-4DBB-A510-822EDF00EC26}</a:tableStyleId>
              </a:tblPr>
              <a:tblGrid>
                <a:gridCol w="1349050"/>
                <a:gridCol w="1974675"/>
                <a:gridCol w="2268825"/>
                <a:gridCol w="1332550"/>
              </a:tblGrid>
              <a:tr h="637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CDN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HTTP Response Header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Value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Server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3752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Akamai</a:t>
                      </a:r>
                      <a:endParaRPr/>
                    </a:p>
                  </a:txBody>
                  <a:tcPr marT="45725" marB="45725" marR="91450" marL="91450" anchor="ctr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X-Cache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X-Cache-Remote</a:t>
                      </a:r>
                      <a:endParaRPr b="0"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TCP_HIT or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TCP_MEM_HIT</a:t>
                      </a:r>
                      <a:endParaRPr b="0"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Akamai L1/L2</a:t>
                      </a:r>
                      <a:endParaRPr b="0"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/>
                </a:tc>
              </a:tr>
              <a:tr h="3671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TCP_MISS</a:t>
                      </a:r>
                      <a:endParaRPr b="0"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Origin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7175">
                <a:tc rowSpan="6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Fastly</a:t>
                      </a:r>
                      <a:endParaRPr/>
                    </a:p>
                  </a:txBody>
                  <a:tcPr marT="45725" marB="45725" marR="91450" marL="91450" anchor="ctr"/>
                </a:tc>
                <a:tc row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lang="en-US" sz="1800" u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X-Cache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HIT, HIT</a:t>
                      </a:r>
                      <a:endParaRPr b="0"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Edge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671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MISS, HIT</a:t>
                      </a:r>
                      <a:endParaRPr b="0"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/>
                </a:tc>
                <a:tc vMerge="1"/>
              </a:tr>
              <a:tr h="3671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HIT</a:t>
                      </a:r>
                      <a:endParaRPr/>
                    </a:p>
                  </a:txBody>
                  <a:tcPr marT="45725" marB="45725" marR="91450" marL="91450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Shield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671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HIT,MISS</a:t>
                      </a:r>
                      <a:endParaRPr/>
                    </a:p>
                  </a:txBody>
                  <a:tcPr marT="45725" marB="45725" marR="91450" marL="91450"/>
                </a:tc>
                <a:tc vMerge="1"/>
              </a:tr>
              <a:tr h="3671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lang="en-US" sz="1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MISS</a:t>
                      </a:r>
                      <a:endParaRPr/>
                    </a:p>
                  </a:txBody>
                  <a:tcPr marT="45725" marB="45725" marR="91450" marL="91450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Origin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671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lang="en-US" sz="1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MISS,MISS</a:t>
                      </a:r>
                      <a:endParaRPr/>
                    </a:p>
                  </a:txBody>
                  <a:tcPr marT="45725" marB="45725" marR="91450" marL="91450"/>
                </a:tc>
                <a:tc vMerge="1"/>
              </a:tr>
              <a:tr h="36717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CloudFront</a:t>
                      </a:r>
                      <a:endParaRPr/>
                    </a:p>
                  </a:txBody>
                  <a:tcPr marT="45725" marB="45725" marR="91450" marL="91450" anchor="ctr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lang="en-US" sz="1800" u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X-Cache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Hit from cloudfront</a:t>
                      </a:r>
                      <a:endParaRPr b="0"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CloudFront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71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Miss from cloudfront</a:t>
                      </a:r>
                      <a:endParaRPr b="0"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Origin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95" name="Google Shape;295;p23"/>
          <p:cNvSpPr txBox="1"/>
          <p:nvPr/>
        </p:nvSpPr>
        <p:spPr>
          <a:xfrm>
            <a:off x="263200" y="6317450"/>
            <a:ext cx="38577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* more details in the paper.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3"/>
          <p:cNvSpPr txBox="1"/>
          <p:nvPr/>
        </p:nvSpPr>
        <p:spPr>
          <a:xfrm>
            <a:off x="11818800" y="6505200"/>
            <a:ext cx="3732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9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"/>
          <p:cNvSpPr txBox="1"/>
          <p:nvPr/>
        </p:nvSpPr>
        <p:spPr>
          <a:xfrm>
            <a:off x="415600" y="19204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Classifying where objects are served from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2" name="Google Shape;3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904" y="1618488"/>
            <a:ext cx="5824728" cy="3776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176" y="1616451"/>
            <a:ext cx="5827076" cy="37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4"/>
          <p:cNvSpPr txBox="1"/>
          <p:nvPr/>
        </p:nvSpPr>
        <p:spPr>
          <a:xfrm>
            <a:off x="0" y="2945075"/>
            <a:ext cx="12192000" cy="14313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Conclusion: </a:t>
            </a:r>
            <a:r>
              <a:rPr lang="en-US"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chunks in</a:t>
            </a:r>
            <a:r>
              <a:rPr lang="en-US"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same video session are served by different points in the CDN hierarchy and Origin for multiple popular video publishers and multiple CDNs! </a:t>
            </a:r>
            <a:endParaRPr sz="2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Google Shape;305;p24"/>
          <p:cNvSpPr txBox="1"/>
          <p:nvPr/>
        </p:nvSpPr>
        <p:spPr>
          <a:xfrm>
            <a:off x="202900" y="5558600"/>
            <a:ext cx="116337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 to first byte (</a:t>
            </a:r>
            <a:r>
              <a:rPr b="1"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TTFB</a:t>
            </a: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): the time from when a HTTP request for a chunk is made till the first byte of response is received.</a:t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Google Shape;306;p24"/>
          <p:cNvSpPr txBox="1"/>
          <p:nvPr/>
        </p:nvSpPr>
        <p:spPr>
          <a:xfrm>
            <a:off x="11818800" y="6505200"/>
            <a:ext cx="3732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10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5"/>
          <p:cNvSpPr txBox="1"/>
          <p:nvPr/>
        </p:nvSpPr>
        <p:spPr>
          <a:xfrm>
            <a:off x="415600" y="19204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mixed sessions? 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Google Shape;313;p25"/>
          <p:cNvSpPr txBox="1"/>
          <p:nvPr/>
        </p:nvSpPr>
        <p:spPr>
          <a:xfrm>
            <a:off x="371300" y="1168650"/>
            <a:ext cx="11633700" cy="42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●"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</a:t>
            </a: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found that </a:t>
            </a:r>
            <a:r>
              <a:rPr lang="en-US" sz="2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61%</a:t>
            </a: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Vimeo Akamai, </a:t>
            </a:r>
            <a:r>
              <a:rPr lang="en-US" sz="2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72%</a:t>
            </a: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Twitch sessions, </a:t>
            </a:r>
            <a:r>
              <a:rPr lang="en-US" sz="2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74%</a:t>
            </a: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Vimeo Fastly, </a:t>
            </a: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are </a:t>
            </a:r>
            <a:r>
              <a:rPr lang="en-US" sz="2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mixed!</a:t>
            </a:r>
            <a:endParaRPr sz="2800">
              <a:solidFill>
                <a:srgbClr val="FF0000"/>
              </a:solidFill>
              <a:highlight>
                <a:srgbClr val="E4E8EE"/>
              </a:highlight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Helvetica Neue"/>
              <a:buChar char="●"/>
            </a:pP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In</a:t>
            </a: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sig</a:t>
            </a: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ht 1:  </a:t>
            </a:r>
            <a:r>
              <a:rPr lang="en-US" sz="280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Chunks earlier in the session are more likely to be served from closer CDN location. </a:t>
            </a:r>
            <a:endParaRPr sz="280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○"/>
            </a:pPr>
            <a:r>
              <a:rPr lang="en-US" sz="220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Hypothesis: users tend to view first few seconds of video more. </a:t>
            </a:r>
            <a:endParaRPr sz="220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○"/>
            </a:pPr>
            <a:r>
              <a:rPr lang="en-US" sz="220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However, we also observe that both early and later in the session, chunks are served from a mix of locations.</a:t>
            </a: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Helvetica Neue"/>
              <a:buChar char="●"/>
            </a:pP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Insight 2: Significant </a:t>
            </a:r>
            <a:r>
              <a:rPr lang="en-US" sz="2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switching in serving location</a:t>
            </a: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 could occur from chunk to chunk → can hurt the ABR throughput prediction.</a:t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4" name="Google Shape;314;p25"/>
          <p:cNvSpPr txBox="1"/>
          <p:nvPr/>
        </p:nvSpPr>
        <p:spPr>
          <a:xfrm>
            <a:off x="11818800" y="6505200"/>
            <a:ext cx="3732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1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"/>
          <p:cNvSpPr txBox="1"/>
          <p:nvPr/>
        </p:nvSpPr>
        <p:spPr>
          <a:xfrm>
            <a:off x="415599" y="268247"/>
            <a:ext cx="11776401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 on performance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cell phone&#10;&#10;Description automatically generated" id="320" name="Google Shape;32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0900" y="1353849"/>
            <a:ext cx="4471425" cy="322991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6"/>
          <p:cNvSpPr txBox="1"/>
          <p:nvPr/>
        </p:nvSpPr>
        <p:spPr>
          <a:xfrm>
            <a:off x="529050" y="1314675"/>
            <a:ext cx="6212400" cy="4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Does serving location matter?</a:t>
            </a:r>
            <a:r>
              <a:rPr lang="en-US" sz="2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Yes!</a:t>
            </a:r>
            <a:endParaRPr b="1" sz="2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Performance metrics:</a:t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●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Time to first byte (TTFB): the time from when a HTTP request for a chunk is made till the first byte of response is received.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Font typeface="Helvetica Neue"/>
              <a:buChar char="●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Receive Time: the time from when the first byte of a chunk is received till the last byte of it.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Font typeface="Helvetica Neue"/>
              <a:buChar char="●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Application Throughput: the throughput 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perceived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 by the video player which is equal to  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2" name="Google Shape;32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7450" y="5387900"/>
            <a:ext cx="2728368" cy="7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6"/>
          <p:cNvSpPr txBox="1"/>
          <p:nvPr/>
        </p:nvSpPr>
        <p:spPr>
          <a:xfrm>
            <a:off x="0" y="3021275"/>
            <a:ext cx="12192000" cy="10290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Conclusion: Application Throughput depends on where the chunk is served from! </a:t>
            </a:r>
            <a:endParaRPr sz="2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26"/>
          <p:cNvSpPr txBox="1"/>
          <p:nvPr/>
        </p:nvSpPr>
        <p:spPr>
          <a:xfrm>
            <a:off x="529050" y="6344500"/>
            <a:ext cx="80979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* Results are sensitive to CDN, and Client location. More details in the paper.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6"/>
          <p:cNvSpPr txBox="1"/>
          <p:nvPr/>
        </p:nvSpPr>
        <p:spPr>
          <a:xfrm>
            <a:off x="11818800" y="6505200"/>
            <a:ext cx="3732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12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"/>
          <p:cNvSpPr txBox="1"/>
          <p:nvPr/>
        </p:nvSpPr>
        <p:spPr>
          <a:xfrm>
            <a:off x="415599" y="268247"/>
            <a:ext cx="11776401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Helvetica Neue"/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Is it TTFB or receive time?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cell phone&#10;&#10;Description automatically generated" id="331" name="Google Shape;33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0525" y="3563534"/>
            <a:ext cx="4195899" cy="291346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7"/>
          <p:cNvSpPr txBox="1"/>
          <p:nvPr/>
        </p:nvSpPr>
        <p:spPr>
          <a:xfrm>
            <a:off x="91750" y="1162050"/>
            <a:ext cx="5938500" cy="56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16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•"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Will the difference in application throughput hold even for bigger chunk sizes (e.g. 4K chunks) where receive time expected to be &gt;&gt; TTFB? </a:t>
            </a:r>
            <a:r>
              <a:rPr b="1"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Yes!</a:t>
            </a:r>
            <a:endParaRPr b="1"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216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•"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 case: For Vimeo Fastly, TTFB grows with chunk size. </a:t>
            </a:r>
            <a:r>
              <a:rPr lang="en-US" sz="280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[hypothesis is that it has a </a:t>
            </a:r>
            <a:r>
              <a:rPr b="1" lang="en-US" sz="280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streaming miss</a:t>
            </a:r>
            <a:r>
              <a:rPr lang="en-US" sz="280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feature which may be turned off].</a:t>
            </a:r>
            <a:endParaRPr sz="4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3" name="Google Shape;33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4900" y="645175"/>
            <a:ext cx="3988376" cy="28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7"/>
          <p:cNvSpPr txBox="1"/>
          <p:nvPr/>
        </p:nvSpPr>
        <p:spPr>
          <a:xfrm>
            <a:off x="11818800" y="6505200"/>
            <a:ext cx="3732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13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/>
          <p:nvPr/>
        </p:nvSpPr>
        <p:spPr>
          <a:xfrm>
            <a:off x="150" y="2372400"/>
            <a:ext cx="12192000" cy="2113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We have seen a difference in application throughput based on where the chunks are served from</a:t>
            </a: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Evaluate the benefit of exposing CDN information to ABR algorithms.</a:t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1" name="Google Shape;341;p28"/>
          <p:cNvSpPr txBox="1"/>
          <p:nvPr/>
        </p:nvSpPr>
        <p:spPr>
          <a:xfrm>
            <a:off x="415599" y="268247"/>
            <a:ext cx="11776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 + CDN awareness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8"/>
          <p:cNvSpPr txBox="1"/>
          <p:nvPr/>
        </p:nvSpPr>
        <p:spPr>
          <a:xfrm>
            <a:off x="11818800" y="6505200"/>
            <a:ext cx="3732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14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9"/>
          <p:cNvSpPr txBox="1"/>
          <p:nvPr/>
        </p:nvSpPr>
        <p:spPr>
          <a:xfrm>
            <a:off x="415599" y="268247"/>
            <a:ext cx="11776401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MPC</a:t>
            </a:r>
            <a:r>
              <a:rPr baseline="30000"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[1]</a:t>
            </a: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ABR </a:t>
            </a:r>
            <a:r>
              <a:rPr lang="en-US" sz="4800">
                <a:solidFill>
                  <a:srgbClr val="D0CEC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CDN awareness</a:t>
            </a:r>
            <a:endParaRPr sz="4800">
              <a:solidFill>
                <a:srgbClr val="D0CE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8" name="Google Shape;348;p29"/>
          <p:cNvGrpSpPr/>
          <p:nvPr/>
        </p:nvGrpSpPr>
        <p:grpSpPr>
          <a:xfrm>
            <a:off x="967161" y="3234539"/>
            <a:ext cx="1954000" cy="1273500"/>
            <a:chOff x="1351850" y="1932650"/>
            <a:chExt cx="1465500" cy="955125"/>
          </a:xfrm>
        </p:grpSpPr>
        <p:pic>
          <p:nvPicPr>
            <p:cNvPr id="349" name="Google Shape;349;p29"/>
            <p:cNvPicPr preferRelativeResize="0"/>
            <p:nvPr/>
          </p:nvPicPr>
          <p:blipFill rotWithShape="1">
            <a:blip r:embed="rId3">
              <a:alphaModFix/>
            </a:blip>
            <a:srcRect b="9108" l="24210" r="25255" t="11405"/>
            <a:stretch/>
          </p:blipFill>
          <p:spPr>
            <a:xfrm>
              <a:off x="1760850" y="1932650"/>
              <a:ext cx="668475" cy="607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29"/>
            <p:cNvSpPr txBox="1"/>
            <p:nvPr/>
          </p:nvSpPr>
          <p:spPr>
            <a:xfrm>
              <a:off x="1351850" y="2494475"/>
              <a:ext cx="14655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Video Client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1" name="Google Shape;351;p29"/>
          <p:cNvSpPr txBox="1"/>
          <p:nvPr/>
        </p:nvSpPr>
        <p:spPr>
          <a:xfrm>
            <a:off x="6553826" y="3503819"/>
            <a:ext cx="19540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i="1"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chunk bitrate</a:t>
            </a:r>
            <a:endParaRPr i="1"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9"/>
          <p:cNvSpPr/>
          <p:nvPr/>
        </p:nvSpPr>
        <p:spPr>
          <a:xfrm>
            <a:off x="6962774" y="4075371"/>
            <a:ext cx="1236065" cy="325179"/>
          </a:xfrm>
          <a:prstGeom prst="rightArrow">
            <a:avLst>
              <a:gd fmla="val 55499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5252" y="4618454"/>
            <a:ext cx="1497898" cy="680338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9"/>
          <p:cNvSpPr txBox="1"/>
          <p:nvPr/>
        </p:nvSpPr>
        <p:spPr>
          <a:xfrm>
            <a:off x="3428148" y="4294846"/>
            <a:ext cx="3043761" cy="71141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descr="A close up of a screen&#10;&#10;Description automatically generated" id="355" name="Google Shape;355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17536" y="2139699"/>
            <a:ext cx="3464986" cy="184394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9"/>
          <p:cNvSpPr txBox="1"/>
          <p:nvPr/>
        </p:nvSpPr>
        <p:spPr>
          <a:xfrm>
            <a:off x="8395029" y="1714675"/>
            <a:ext cx="3684300" cy="3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7" name="Google Shape;357;p29"/>
          <p:cNvGrpSpPr/>
          <p:nvPr/>
        </p:nvGrpSpPr>
        <p:grpSpPr>
          <a:xfrm>
            <a:off x="10388319" y="1740402"/>
            <a:ext cx="1953951" cy="1480163"/>
            <a:chOff x="3070299" y="1845500"/>
            <a:chExt cx="1465500" cy="1110150"/>
          </a:xfrm>
        </p:grpSpPr>
        <p:pic>
          <p:nvPicPr>
            <p:cNvPr id="358" name="Google Shape;358;p29"/>
            <p:cNvPicPr preferRelativeResize="0"/>
            <p:nvPr/>
          </p:nvPicPr>
          <p:blipFill rotWithShape="1">
            <a:blip r:embed="rId7">
              <a:alphaModFix/>
            </a:blip>
            <a:srcRect b="7986" l="10756" r="9504" t="0"/>
            <a:stretch/>
          </p:blipFill>
          <p:spPr>
            <a:xfrm>
              <a:off x="3562275" y="1845500"/>
              <a:ext cx="609325" cy="703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29"/>
            <p:cNvSpPr txBox="1"/>
            <p:nvPr/>
          </p:nvSpPr>
          <p:spPr>
            <a:xfrm>
              <a:off x="3070299" y="2562350"/>
              <a:ext cx="14655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Origin Video Server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29"/>
          <p:cNvGrpSpPr/>
          <p:nvPr/>
        </p:nvGrpSpPr>
        <p:grpSpPr>
          <a:xfrm>
            <a:off x="8231119" y="3822332"/>
            <a:ext cx="1953951" cy="1520802"/>
            <a:chOff x="3127450" y="1845500"/>
            <a:chExt cx="1465500" cy="1140630"/>
          </a:xfrm>
        </p:grpSpPr>
        <p:pic>
          <p:nvPicPr>
            <p:cNvPr id="361" name="Google Shape;361;p29"/>
            <p:cNvPicPr preferRelativeResize="0"/>
            <p:nvPr/>
          </p:nvPicPr>
          <p:blipFill rotWithShape="1">
            <a:blip r:embed="rId7">
              <a:alphaModFix/>
            </a:blip>
            <a:srcRect b="7986" l="10756" r="9504" t="0"/>
            <a:stretch/>
          </p:blipFill>
          <p:spPr>
            <a:xfrm>
              <a:off x="3562275" y="1845500"/>
              <a:ext cx="609325" cy="703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" name="Google Shape;362;p29"/>
            <p:cNvSpPr txBox="1"/>
            <p:nvPr/>
          </p:nvSpPr>
          <p:spPr>
            <a:xfrm>
              <a:off x="3127450" y="2592830"/>
              <a:ext cx="14655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CDN Video Server Layer 1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9"/>
          <p:cNvGrpSpPr/>
          <p:nvPr/>
        </p:nvGrpSpPr>
        <p:grpSpPr>
          <a:xfrm>
            <a:off x="10246436" y="3803932"/>
            <a:ext cx="1953951" cy="1520802"/>
            <a:chOff x="3127450" y="1845500"/>
            <a:chExt cx="1465500" cy="1140630"/>
          </a:xfrm>
        </p:grpSpPr>
        <p:pic>
          <p:nvPicPr>
            <p:cNvPr id="364" name="Google Shape;364;p29"/>
            <p:cNvPicPr preferRelativeResize="0"/>
            <p:nvPr/>
          </p:nvPicPr>
          <p:blipFill rotWithShape="1">
            <a:blip r:embed="rId7">
              <a:alphaModFix/>
            </a:blip>
            <a:srcRect b="7986" l="10756" r="9504" t="0"/>
            <a:stretch/>
          </p:blipFill>
          <p:spPr>
            <a:xfrm>
              <a:off x="3562275" y="1845500"/>
              <a:ext cx="609325" cy="703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p29"/>
            <p:cNvSpPr txBox="1"/>
            <p:nvPr/>
          </p:nvSpPr>
          <p:spPr>
            <a:xfrm>
              <a:off x="3127450" y="2592830"/>
              <a:ext cx="14655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CDN Video Server Layer n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6" name="Google Shape;366;p29"/>
          <p:cNvSpPr txBox="1"/>
          <p:nvPr/>
        </p:nvSpPr>
        <p:spPr>
          <a:xfrm>
            <a:off x="9852857" y="4177640"/>
            <a:ext cx="89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 . 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7" name="Google Shape;367;p29"/>
          <p:cNvCxnSpPr>
            <a:endCxn id="359" idx="2"/>
          </p:cNvCxnSpPr>
          <p:nvPr/>
        </p:nvCxnSpPr>
        <p:spPr>
          <a:xfrm flipH="1" rot="10800000">
            <a:off x="11204195" y="3220565"/>
            <a:ext cx="161100" cy="557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8" name="Google Shape;368;p29"/>
          <p:cNvCxnSpPr/>
          <p:nvPr/>
        </p:nvCxnSpPr>
        <p:spPr>
          <a:xfrm flipH="1" rot="10800000">
            <a:off x="9623423" y="4285414"/>
            <a:ext cx="1120800" cy="16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miter lim="800000"/>
            <a:headEnd len="sm" w="sm" type="none"/>
            <a:tailEnd len="med" w="med" type="triangle"/>
          </a:ln>
        </p:spPr>
      </p:cxnSp>
      <p:sp>
        <p:nvSpPr>
          <p:cNvPr id="369" name="Google Shape;369;p29"/>
          <p:cNvSpPr txBox="1"/>
          <p:nvPr/>
        </p:nvSpPr>
        <p:spPr>
          <a:xfrm rot="-4232978">
            <a:off x="10647298" y="3373987"/>
            <a:ext cx="738761" cy="369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miss!</a:t>
            </a:r>
            <a:endParaRPr/>
          </a:p>
        </p:txBody>
      </p:sp>
      <p:sp>
        <p:nvSpPr>
          <p:cNvPr id="370" name="Google Shape;370;p29"/>
          <p:cNvSpPr txBox="1"/>
          <p:nvPr/>
        </p:nvSpPr>
        <p:spPr>
          <a:xfrm>
            <a:off x="2921075" y="1658300"/>
            <a:ext cx="4041600" cy="366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9"/>
          <p:cNvSpPr txBox="1"/>
          <p:nvPr/>
        </p:nvSpPr>
        <p:spPr>
          <a:xfrm>
            <a:off x="184675" y="6455525"/>
            <a:ext cx="48276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[1] Xiaoqi Yin, et al., SIGCOMM, 2015.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9"/>
          <p:cNvSpPr txBox="1"/>
          <p:nvPr/>
        </p:nvSpPr>
        <p:spPr>
          <a:xfrm>
            <a:off x="11818800" y="6505200"/>
            <a:ext cx="3732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15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/>
          <p:nvPr/>
        </p:nvSpPr>
        <p:spPr>
          <a:xfrm>
            <a:off x="415599" y="268247"/>
            <a:ext cx="11776401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MPC ABR + CDN awareness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8" name="Google Shape;378;p30"/>
          <p:cNvGrpSpPr/>
          <p:nvPr/>
        </p:nvGrpSpPr>
        <p:grpSpPr>
          <a:xfrm>
            <a:off x="967161" y="3234539"/>
            <a:ext cx="1954000" cy="1273500"/>
            <a:chOff x="1351850" y="1932650"/>
            <a:chExt cx="1465500" cy="955125"/>
          </a:xfrm>
        </p:grpSpPr>
        <p:pic>
          <p:nvPicPr>
            <p:cNvPr id="379" name="Google Shape;379;p30"/>
            <p:cNvPicPr preferRelativeResize="0"/>
            <p:nvPr/>
          </p:nvPicPr>
          <p:blipFill rotWithShape="1">
            <a:blip r:embed="rId3">
              <a:alphaModFix/>
            </a:blip>
            <a:srcRect b="9108" l="24210" r="25255" t="11405"/>
            <a:stretch/>
          </p:blipFill>
          <p:spPr>
            <a:xfrm>
              <a:off x="1760850" y="1932650"/>
              <a:ext cx="668475" cy="607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30"/>
            <p:cNvSpPr txBox="1"/>
            <p:nvPr/>
          </p:nvSpPr>
          <p:spPr>
            <a:xfrm>
              <a:off x="1351850" y="2494475"/>
              <a:ext cx="14655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Video Client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Google Shape;381;p30"/>
          <p:cNvSpPr txBox="1"/>
          <p:nvPr/>
        </p:nvSpPr>
        <p:spPr>
          <a:xfrm>
            <a:off x="6553826" y="3503819"/>
            <a:ext cx="19540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i="1"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chunk bitrate</a:t>
            </a:r>
            <a:endParaRPr i="1"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0"/>
          <p:cNvSpPr/>
          <p:nvPr/>
        </p:nvSpPr>
        <p:spPr>
          <a:xfrm>
            <a:off x="7038974" y="4075371"/>
            <a:ext cx="1236000" cy="325200"/>
          </a:xfrm>
          <a:prstGeom prst="rightArrow">
            <a:avLst>
              <a:gd fmla="val 55499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5252" y="4618454"/>
            <a:ext cx="1497898" cy="68033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0"/>
          <p:cNvSpPr txBox="1"/>
          <p:nvPr/>
        </p:nvSpPr>
        <p:spPr>
          <a:xfrm>
            <a:off x="2921075" y="1658300"/>
            <a:ext cx="4041600" cy="366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able, clock, traffic&#10;&#10;Description automatically generated" id="385" name="Google Shape;385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42430" y="1815966"/>
            <a:ext cx="3699184" cy="3342923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0"/>
          <p:cNvSpPr txBox="1"/>
          <p:nvPr/>
        </p:nvSpPr>
        <p:spPr>
          <a:xfrm>
            <a:off x="8395029" y="1714675"/>
            <a:ext cx="3684300" cy="3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7" name="Google Shape;387;p30"/>
          <p:cNvGrpSpPr/>
          <p:nvPr/>
        </p:nvGrpSpPr>
        <p:grpSpPr>
          <a:xfrm>
            <a:off x="10388319" y="1740402"/>
            <a:ext cx="1953951" cy="1480163"/>
            <a:chOff x="3070299" y="1845500"/>
            <a:chExt cx="1465500" cy="1110150"/>
          </a:xfrm>
        </p:grpSpPr>
        <p:pic>
          <p:nvPicPr>
            <p:cNvPr id="388" name="Google Shape;388;p30"/>
            <p:cNvPicPr preferRelativeResize="0"/>
            <p:nvPr/>
          </p:nvPicPr>
          <p:blipFill rotWithShape="1">
            <a:blip r:embed="rId6">
              <a:alphaModFix/>
            </a:blip>
            <a:srcRect b="7986" l="10756" r="9504" t="0"/>
            <a:stretch/>
          </p:blipFill>
          <p:spPr>
            <a:xfrm>
              <a:off x="3562275" y="1845500"/>
              <a:ext cx="609325" cy="703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30"/>
            <p:cNvSpPr txBox="1"/>
            <p:nvPr/>
          </p:nvSpPr>
          <p:spPr>
            <a:xfrm>
              <a:off x="3070299" y="2562350"/>
              <a:ext cx="14655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Origin Video Server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30"/>
          <p:cNvGrpSpPr/>
          <p:nvPr/>
        </p:nvGrpSpPr>
        <p:grpSpPr>
          <a:xfrm>
            <a:off x="8231119" y="3822332"/>
            <a:ext cx="1953951" cy="1520802"/>
            <a:chOff x="3127450" y="1845500"/>
            <a:chExt cx="1465500" cy="1140630"/>
          </a:xfrm>
        </p:grpSpPr>
        <p:pic>
          <p:nvPicPr>
            <p:cNvPr id="391" name="Google Shape;391;p30"/>
            <p:cNvPicPr preferRelativeResize="0"/>
            <p:nvPr/>
          </p:nvPicPr>
          <p:blipFill rotWithShape="1">
            <a:blip r:embed="rId6">
              <a:alphaModFix/>
            </a:blip>
            <a:srcRect b="7986" l="10756" r="9504" t="0"/>
            <a:stretch/>
          </p:blipFill>
          <p:spPr>
            <a:xfrm>
              <a:off x="3562275" y="1845500"/>
              <a:ext cx="609325" cy="703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Google Shape;392;p30"/>
            <p:cNvSpPr txBox="1"/>
            <p:nvPr/>
          </p:nvSpPr>
          <p:spPr>
            <a:xfrm>
              <a:off x="3127450" y="2592830"/>
              <a:ext cx="14655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CDN Video Server Layer 1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" name="Google Shape;393;p30"/>
          <p:cNvGrpSpPr/>
          <p:nvPr/>
        </p:nvGrpSpPr>
        <p:grpSpPr>
          <a:xfrm>
            <a:off x="10246436" y="3803932"/>
            <a:ext cx="1953951" cy="1520802"/>
            <a:chOff x="3127450" y="1845500"/>
            <a:chExt cx="1465500" cy="1140630"/>
          </a:xfrm>
        </p:grpSpPr>
        <p:pic>
          <p:nvPicPr>
            <p:cNvPr id="394" name="Google Shape;394;p30"/>
            <p:cNvPicPr preferRelativeResize="0"/>
            <p:nvPr/>
          </p:nvPicPr>
          <p:blipFill rotWithShape="1">
            <a:blip r:embed="rId6">
              <a:alphaModFix/>
            </a:blip>
            <a:srcRect b="7986" l="10756" r="9504" t="0"/>
            <a:stretch/>
          </p:blipFill>
          <p:spPr>
            <a:xfrm>
              <a:off x="3562275" y="1845500"/>
              <a:ext cx="609325" cy="703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5" name="Google Shape;395;p30"/>
            <p:cNvSpPr txBox="1"/>
            <p:nvPr/>
          </p:nvSpPr>
          <p:spPr>
            <a:xfrm>
              <a:off x="3127450" y="2592830"/>
              <a:ext cx="14655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CDN Video Server Layer n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30"/>
          <p:cNvSpPr txBox="1"/>
          <p:nvPr/>
        </p:nvSpPr>
        <p:spPr>
          <a:xfrm>
            <a:off x="9852857" y="4177640"/>
            <a:ext cx="89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 . 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7" name="Google Shape;397;p30"/>
          <p:cNvCxnSpPr>
            <a:endCxn id="389" idx="2"/>
          </p:cNvCxnSpPr>
          <p:nvPr/>
        </p:nvCxnSpPr>
        <p:spPr>
          <a:xfrm flipH="1" rot="10800000">
            <a:off x="11204195" y="3220565"/>
            <a:ext cx="161100" cy="557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98" name="Google Shape;398;p30"/>
          <p:cNvCxnSpPr/>
          <p:nvPr/>
        </p:nvCxnSpPr>
        <p:spPr>
          <a:xfrm flipH="1" rot="10800000">
            <a:off x="9623423" y="4285414"/>
            <a:ext cx="1120800" cy="16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miter lim="800000"/>
            <a:headEnd len="sm" w="sm" type="none"/>
            <a:tailEnd len="med" w="med" type="triangle"/>
          </a:ln>
        </p:spPr>
      </p:cxnSp>
      <p:sp>
        <p:nvSpPr>
          <p:cNvPr id="399" name="Google Shape;399;p30"/>
          <p:cNvSpPr txBox="1"/>
          <p:nvPr/>
        </p:nvSpPr>
        <p:spPr>
          <a:xfrm rot="-4232978">
            <a:off x="10647298" y="3373987"/>
            <a:ext cx="738761" cy="369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miss!</a:t>
            </a:r>
            <a:endParaRPr/>
          </a:p>
        </p:txBody>
      </p:sp>
      <p:sp>
        <p:nvSpPr>
          <p:cNvPr id="400" name="Google Shape;400;p30"/>
          <p:cNvSpPr txBox="1"/>
          <p:nvPr/>
        </p:nvSpPr>
        <p:spPr>
          <a:xfrm>
            <a:off x="2828550" y="5333100"/>
            <a:ext cx="49629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Expose to ABR where the next chunk resides. If next chunk is served by CDN, use CDN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s’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throughput history. Otherwise, use the Origins’ history.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0"/>
          <p:cNvSpPr txBox="1"/>
          <p:nvPr/>
        </p:nvSpPr>
        <p:spPr>
          <a:xfrm>
            <a:off x="11818800" y="6505200"/>
            <a:ext cx="3732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16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1"/>
          <p:cNvSpPr txBox="1"/>
          <p:nvPr>
            <p:ph idx="1" type="body"/>
          </p:nvPr>
        </p:nvSpPr>
        <p:spPr>
          <a:xfrm>
            <a:off x="301600" y="1107350"/>
            <a:ext cx="11360700" cy="56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●"/>
            </a:pPr>
            <a:r>
              <a:rPr lang="en-US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Emulation setup: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○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ideo player → </a:t>
            </a: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Dashjs</a:t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○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ideo client → </a:t>
            </a: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Chromium</a:t>
            </a: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browser</a:t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○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ideo server → npm http-server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○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etwork emulator → </a:t>
            </a: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Mahimahi</a:t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●"/>
            </a:pPr>
            <a:r>
              <a:rPr lang="en-US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Comparison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○"/>
            </a:pP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MPC vs. MPC-CDN</a:t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Helvetica Neue"/>
              <a:buChar char="●"/>
            </a:pPr>
            <a:r>
              <a:rPr lang="en-US" sz="27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QoE Metrics</a:t>
            </a:r>
            <a:endParaRPr sz="2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○"/>
            </a:pP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</a:t>
            </a: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erage Bitrate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○"/>
            </a:pP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Rebuffering Ratio</a:t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○"/>
            </a:pP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itrate change magnitude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○"/>
            </a:pP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QoE-lin (Linear combination of three metrics)</a:t>
            </a:r>
            <a:r>
              <a:rPr baseline="30000"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[1]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7" name="Google Shape;407;p31"/>
          <p:cNvSpPr txBox="1"/>
          <p:nvPr/>
        </p:nvSpPr>
        <p:spPr>
          <a:xfrm>
            <a:off x="415599" y="268247"/>
            <a:ext cx="11776401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Evaluation methodology</a:t>
            </a:r>
            <a:endParaRPr sz="4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8" name="Google Shape;408;p31"/>
          <p:cNvSpPr txBox="1"/>
          <p:nvPr/>
        </p:nvSpPr>
        <p:spPr>
          <a:xfrm>
            <a:off x="184675" y="6455525"/>
            <a:ext cx="48276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[1]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Xiaoqi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Yin, et al., SIGCOMM, 2015.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1"/>
          <p:cNvSpPr txBox="1"/>
          <p:nvPr/>
        </p:nvSpPr>
        <p:spPr>
          <a:xfrm>
            <a:off x="11818800" y="6505200"/>
            <a:ext cx="3732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17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2"/>
          <p:cNvSpPr txBox="1"/>
          <p:nvPr/>
        </p:nvSpPr>
        <p:spPr>
          <a:xfrm>
            <a:off x="445650" y="932000"/>
            <a:ext cx="11647500" cy="6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•"/>
            </a:pPr>
            <a:r>
              <a:rPr lang="en-US" sz="280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Evaluated sessions:</a:t>
            </a:r>
            <a:endParaRPr sz="280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Sessions with at least 20% chunks from CDN and 20% from origin</a:t>
            </a:r>
            <a:endParaRPr sz="220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•"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Throughput prediction error:</a:t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Reduced </a:t>
            </a: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error for </a:t>
            </a:r>
            <a:r>
              <a:rPr b="1"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81.7%</a:t>
            </a: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sessions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○"/>
            </a:pPr>
            <a:r>
              <a:rPr b="1"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20%</a:t>
            </a:r>
            <a:r>
              <a:rPr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sessions have experienced reduction</a:t>
            </a:r>
            <a:r>
              <a:rPr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&gt;= 35.7%</a:t>
            </a:r>
            <a:endParaRPr b="1" sz="22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○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Modest increase in the prediction error for the remaining sessions [&lt;8.97% on avg]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•"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QoE-linear:</a:t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Improved</a:t>
            </a: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</a:t>
            </a:r>
            <a:r>
              <a:rPr b="1"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91.5%</a:t>
            </a: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sessions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○"/>
            </a:pPr>
            <a:r>
              <a:rPr b="1"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20%</a:t>
            </a: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sessions have experienced improvement </a:t>
            </a:r>
            <a:r>
              <a:rPr b="1"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&gt;= 10%</a:t>
            </a:r>
            <a:endParaRPr b="1" sz="22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○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Modest decrease in the QoE for the remaining sessions [&lt;1% on avg]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•"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Rebuffering Ratio:</a:t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Reduced</a:t>
            </a: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</a:t>
            </a:r>
            <a:r>
              <a:rPr b="1"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73.2%</a:t>
            </a: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sessions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20%</a:t>
            </a: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sessions have experienced reduction</a:t>
            </a:r>
            <a:r>
              <a:rPr b="1"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&gt;= 25.5%</a:t>
            </a:r>
            <a:endParaRPr b="1" sz="22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○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Modest increase in the rebuffering for the remaining sessions [&lt;1.05% on avg]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5" name="Google Shape;415;p32"/>
          <p:cNvSpPr txBox="1"/>
          <p:nvPr/>
        </p:nvSpPr>
        <p:spPr>
          <a:xfrm>
            <a:off x="415599" y="115847"/>
            <a:ext cx="11776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Results: the benefit of CDN hint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2"/>
          <p:cNvSpPr txBox="1"/>
          <p:nvPr/>
        </p:nvSpPr>
        <p:spPr>
          <a:xfrm>
            <a:off x="11818800" y="6505200"/>
            <a:ext cx="3732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18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255250" y="1001075"/>
            <a:ext cx="11360700" cy="29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Video streaming: dominant form of network traffic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54000" lvl="1" marL="685800" rtl="0" algn="l"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○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Expected to account for 82% of all Internet traffic by 2022 [Cisco forecast].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●"/>
            </a:pPr>
            <a:r>
              <a:rPr lang="en-US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Video streaming still a challenge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54000" lvl="1" marL="685800" rtl="0" algn="l"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○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Higher bit rate video (4K video =&gt;  50Mbps)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54000" lvl="1" marL="685800" rtl="0" algn="l"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○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Quality of experience (QoE) optimization issue.</a:t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415600" y="19204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b="0" lang="en-US" sz="4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Internet Video Streaming Today</a:t>
            </a:r>
            <a:endParaRPr b="0" sz="4400" u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" name="Google Shape;102;p15" title="Video's share of global traffic"/>
          <p:cNvPicPr preferRelativeResize="0"/>
          <p:nvPr/>
        </p:nvPicPr>
        <p:blipFill rotWithShape="1">
          <a:blip r:embed="rId3">
            <a:alphaModFix/>
          </a:blip>
          <a:srcRect b="0" l="0" r="0" t="5006"/>
          <a:stretch/>
        </p:blipFill>
        <p:spPr>
          <a:xfrm>
            <a:off x="6883900" y="3319175"/>
            <a:ext cx="5308100" cy="311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6900" y="4018101"/>
            <a:ext cx="2369071" cy="217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1495" y="4018101"/>
            <a:ext cx="2369071" cy="217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1478" y="4018101"/>
            <a:ext cx="2332471" cy="173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501" y="4018101"/>
            <a:ext cx="2332469" cy="173995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/>
          <p:nvPr/>
        </p:nvSpPr>
        <p:spPr>
          <a:xfrm>
            <a:off x="5337157" y="5767394"/>
            <a:ext cx="1194900" cy="19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933501" y="6125175"/>
            <a:ext cx="23328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quality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4219696" y="6125175"/>
            <a:ext cx="23328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Rebuffering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ruababy\Desktop\120px-Buffering_Star.gif" id="110" name="Google Shape;110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8775" y="4623575"/>
            <a:ext cx="731700" cy="65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0" y="6502425"/>
            <a:ext cx="3343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1818800" y="6505200"/>
            <a:ext cx="3732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1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3"/>
          <p:cNvSpPr txBox="1"/>
          <p:nvPr/>
        </p:nvSpPr>
        <p:spPr>
          <a:xfrm>
            <a:off x="415599" y="268247"/>
            <a:ext cx="11776401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Summary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3"/>
          <p:cNvSpPr txBox="1"/>
          <p:nvPr/>
        </p:nvSpPr>
        <p:spPr>
          <a:xfrm>
            <a:off x="415600" y="1304925"/>
            <a:ext cx="112800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019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•"/>
            </a:pPr>
            <a:r>
              <a:rPr lang="en-US" sz="280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61-74% of sessions are mixed (have chunks served from CDN and origin).</a:t>
            </a:r>
            <a:endParaRPr sz="280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5019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•"/>
            </a:pPr>
            <a:r>
              <a:rPr lang="en-US" sz="280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Further, for many sessions, chunks may be served from multiple CDN layers.</a:t>
            </a:r>
            <a:endParaRPr sz="280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50190" lvl="0" marL="285750" marR="0" rtl="0" algn="l">
              <a:spcBef>
                <a:spcPts val="1000"/>
              </a:spcBef>
              <a:spcAft>
                <a:spcPts val="0"/>
              </a:spcAft>
              <a:buClr>
                <a:srgbClr val="201F1E"/>
              </a:buClr>
              <a:buSzPts val="2800"/>
              <a:buFont typeface="Helvetica Neue"/>
              <a:buChar char="•"/>
            </a:pPr>
            <a:r>
              <a:rPr lang="en-US" sz="280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Application throughput can vary based on where chunk is served from.</a:t>
            </a:r>
            <a:endParaRPr sz="280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5019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•"/>
            </a:pPr>
            <a:r>
              <a:rPr lang="en-US" sz="280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For sessions with significant mix of CDN and origin-served chunks, exposing CDN information can</a:t>
            </a:r>
            <a:endParaRPr sz="280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○"/>
            </a:pPr>
            <a:r>
              <a:rPr lang="en-US" sz="220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Reduce ABR throughput prediction error for 81.7% of sessions.</a:t>
            </a:r>
            <a:endParaRPr sz="220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○"/>
            </a:pPr>
            <a:r>
              <a:rPr lang="en-US" sz="220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Improve QoE for 91.5% of sessions.</a:t>
            </a:r>
            <a:endParaRPr sz="220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Google Shape;423;p33"/>
          <p:cNvSpPr txBox="1"/>
          <p:nvPr/>
        </p:nvSpPr>
        <p:spPr>
          <a:xfrm>
            <a:off x="11818800" y="6505200"/>
            <a:ext cx="3732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19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4"/>
          <p:cNvSpPr txBox="1"/>
          <p:nvPr/>
        </p:nvSpPr>
        <p:spPr>
          <a:xfrm>
            <a:off x="0" y="1064650"/>
            <a:ext cx="12192000" cy="25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Thank you! </a:t>
            </a:r>
            <a:endParaRPr sz="440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Questions? Please email..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0" name="Google Shape;430;p34"/>
          <p:cNvSpPr txBox="1"/>
          <p:nvPr/>
        </p:nvSpPr>
        <p:spPr>
          <a:xfrm>
            <a:off x="0" y="3650875"/>
            <a:ext cx="12192000" cy="15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Ehab Ghabashneh &amp; Sanjay Rao</a:t>
            </a:r>
            <a:endParaRPr b="1"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{eghabash,sanjay}@purdue.e</a:t>
            </a:r>
            <a:r>
              <a:rPr b="1"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du</a:t>
            </a:r>
            <a:endParaRPr b="1"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1587535" y="2218719"/>
            <a:ext cx="2227116" cy="1924823"/>
            <a:chOff x="7047525" y="2818331"/>
            <a:chExt cx="1145400" cy="740544"/>
          </a:xfrm>
        </p:grpSpPr>
        <p:grpSp>
          <p:nvGrpSpPr>
            <p:cNvPr id="118" name="Google Shape;118;p16"/>
            <p:cNvGrpSpPr/>
            <p:nvPr/>
          </p:nvGrpSpPr>
          <p:grpSpPr>
            <a:xfrm>
              <a:off x="7187069" y="2818331"/>
              <a:ext cx="866312" cy="643342"/>
              <a:chOff x="6710875" y="1309925"/>
              <a:chExt cx="952200" cy="405000"/>
            </a:xfrm>
          </p:grpSpPr>
          <p:sp>
            <p:nvSpPr>
              <p:cNvPr id="119" name="Google Shape;119;p16"/>
              <p:cNvSpPr/>
              <p:nvPr/>
            </p:nvSpPr>
            <p:spPr>
              <a:xfrm>
                <a:off x="6710875" y="1309925"/>
                <a:ext cx="952200" cy="4050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0" name="Google Shape;120;p1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983178" y="1420337"/>
                <a:ext cx="369105" cy="1581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1" name="Google Shape;121;p16"/>
            <p:cNvSpPr txBox="1"/>
            <p:nvPr/>
          </p:nvSpPr>
          <p:spPr>
            <a:xfrm>
              <a:off x="7047525" y="3165575"/>
              <a:ext cx="11454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Video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16"/>
          <p:cNvGrpSpPr/>
          <p:nvPr/>
        </p:nvGrpSpPr>
        <p:grpSpPr>
          <a:xfrm>
            <a:off x="4559837" y="2030297"/>
            <a:ext cx="2720671" cy="2419435"/>
            <a:chOff x="5411935" y="979207"/>
            <a:chExt cx="1571916" cy="1178602"/>
          </a:xfrm>
        </p:grpSpPr>
        <p:cxnSp>
          <p:nvCxnSpPr>
            <p:cNvPr id="123" name="Google Shape;123;p16"/>
            <p:cNvCxnSpPr/>
            <p:nvPr/>
          </p:nvCxnSpPr>
          <p:spPr>
            <a:xfrm>
              <a:off x="5696250" y="1930725"/>
              <a:ext cx="1121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24" name="Google Shape;124;p16"/>
            <p:cNvCxnSpPr/>
            <p:nvPr/>
          </p:nvCxnSpPr>
          <p:spPr>
            <a:xfrm flipH="1" rot="10800000">
              <a:off x="5702246" y="1082921"/>
              <a:ext cx="3600" cy="85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25" name="Google Shape;125;p16"/>
            <p:cNvSpPr/>
            <p:nvPr/>
          </p:nvSpPr>
          <p:spPr>
            <a:xfrm>
              <a:off x="5792200" y="1109275"/>
              <a:ext cx="853800" cy="353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5792200" y="1525500"/>
              <a:ext cx="853800" cy="201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5792200" y="1789325"/>
              <a:ext cx="853800" cy="83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6"/>
            <p:cNvSpPr txBox="1"/>
            <p:nvPr/>
          </p:nvSpPr>
          <p:spPr>
            <a:xfrm flipH="1" rot="-5400000">
              <a:off x="5245435" y="1145707"/>
              <a:ext cx="608700" cy="2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Bitrates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6"/>
            <p:cNvSpPr txBox="1"/>
            <p:nvPr/>
          </p:nvSpPr>
          <p:spPr>
            <a:xfrm flipH="1">
              <a:off x="6375151" y="1882109"/>
              <a:ext cx="608700" cy="2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6"/>
          <p:cNvSpPr/>
          <p:nvPr/>
        </p:nvSpPr>
        <p:spPr>
          <a:xfrm rot="10800000">
            <a:off x="4102107" y="2898057"/>
            <a:ext cx="407600" cy="412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180733" y="4940033"/>
            <a:ext cx="80852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video clip is encoded </a:t>
            </a:r>
            <a:endParaRPr sz="29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multiple qualities (bitrates)</a:t>
            </a:r>
            <a:endParaRPr sz="29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415600" y="26824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Background: Adaptive Bitrate Streaming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11818800" y="6505200"/>
            <a:ext cx="3732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2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7"/>
          <p:cNvGrpSpPr/>
          <p:nvPr/>
        </p:nvGrpSpPr>
        <p:grpSpPr>
          <a:xfrm>
            <a:off x="1587535" y="2218719"/>
            <a:ext cx="2227116" cy="1924823"/>
            <a:chOff x="7047525" y="2818331"/>
            <a:chExt cx="1145400" cy="740544"/>
          </a:xfrm>
        </p:grpSpPr>
        <p:grpSp>
          <p:nvGrpSpPr>
            <p:cNvPr id="139" name="Google Shape;139;p17"/>
            <p:cNvGrpSpPr/>
            <p:nvPr/>
          </p:nvGrpSpPr>
          <p:grpSpPr>
            <a:xfrm>
              <a:off x="7187069" y="2818331"/>
              <a:ext cx="866312" cy="643342"/>
              <a:chOff x="6710875" y="1309925"/>
              <a:chExt cx="952200" cy="405000"/>
            </a:xfrm>
          </p:grpSpPr>
          <p:sp>
            <p:nvSpPr>
              <p:cNvPr id="140" name="Google Shape;140;p17"/>
              <p:cNvSpPr/>
              <p:nvPr/>
            </p:nvSpPr>
            <p:spPr>
              <a:xfrm>
                <a:off x="6710875" y="1309925"/>
                <a:ext cx="952200" cy="4050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1" name="Google Shape;141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983178" y="1420337"/>
                <a:ext cx="369105" cy="1581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2" name="Google Shape;142;p17"/>
            <p:cNvSpPr txBox="1"/>
            <p:nvPr/>
          </p:nvSpPr>
          <p:spPr>
            <a:xfrm>
              <a:off x="7047525" y="3165575"/>
              <a:ext cx="11454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Video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7"/>
          <p:cNvGrpSpPr/>
          <p:nvPr/>
        </p:nvGrpSpPr>
        <p:grpSpPr>
          <a:xfrm>
            <a:off x="4559837" y="2030297"/>
            <a:ext cx="2720671" cy="2419435"/>
            <a:chOff x="5411935" y="979207"/>
            <a:chExt cx="1571916" cy="1178602"/>
          </a:xfrm>
        </p:grpSpPr>
        <p:cxnSp>
          <p:nvCxnSpPr>
            <p:cNvPr id="144" name="Google Shape;144;p17"/>
            <p:cNvCxnSpPr/>
            <p:nvPr/>
          </p:nvCxnSpPr>
          <p:spPr>
            <a:xfrm>
              <a:off x="5696250" y="1930725"/>
              <a:ext cx="1121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45" name="Google Shape;145;p17"/>
            <p:cNvCxnSpPr/>
            <p:nvPr/>
          </p:nvCxnSpPr>
          <p:spPr>
            <a:xfrm flipH="1" rot="10800000">
              <a:off x="5702246" y="1082921"/>
              <a:ext cx="3600" cy="85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46" name="Google Shape;146;p17"/>
            <p:cNvSpPr/>
            <p:nvPr/>
          </p:nvSpPr>
          <p:spPr>
            <a:xfrm>
              <a:off x="5792200" y="1109275"/>
              <a:ext cx="853800" cy="353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5792200" y="1525500"/>
              <a:ext cx="853800" cy="201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5792200" y="1789325"/>
              <a:ext cx="853800" cy="83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7"/>
            <p:cNvSpPr txBox="1"/>
            <p:nvPr/>
          </p:nvSpPr>
          <p:spPr>
            <a:xfrm flipH="1" rot="-5400000">
              <a:off x="5245435" y="1145707"/>
              <a:ext cx="608700" cy="2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Bitrates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7"/>
            <p:cNvSpPr txBox="1"/>
            <p:nvPr/>
          </p:nvSpPr>
          <p:spPr>
            <a:xfrm flipH="1">
              <a:off x="6375151" y="1882109"/>
              <a:ext cx="608700" cy="2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7"/>
          <p:cNvGrpSpPr/>
          <p:nvPr/>
        </p:nvGrpSpPr>
        <p:grpSpPr>
          <a:xfrm>
            <a:off x="7954873" y="2006973"/>
            <a:ext cx="2987007" cy="2499700"/>
            <a:chOff x="5383513" y="957729"/>
            <a:chExt cx="1748424" cy="1204559"/>
          </a:xfrm>
        </p:grpSpPr>
        <p:cxnSp>
          <p:nvCxnSpPr>
            <p:cNvPr id="152" name="Google Shape;152;p17"/>
            <p:cNvCxnSpPr/>
            <p:nvPr/>
          </p:nvCxnSpPr>
          <p:spPr>
            <a:xfrm>
              <a:off x="5696250" y="1930725"/>
              <a:ext cx="1121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53" name="Google Shape;153;p17"/>
            <p:cNvCxnSpPr/>
            <p:nvPr/>
          </p:nvCxnSpPr>
          <p:spPr>
            <a:xfrm flipH="1" rot="10800000">
              <a:off x="5702246" y="1082921"/>
              <a:ext cx="3600" cy="85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54" name="Google Shape;154;p17"/>
            <p:cNvSpPr/>
            <p:nvPr/>
          </p:nvSpPr>
          <p:spPr>
            <a:xfrm>
              <a:off x="5792200" y="1109275"/>
              <a:ext cx="168000" cy="353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5792200" y="1525500"/>
              <a:ext cx="168000" cy="201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5792200" y="1789325"/>
              <a:ext cx="168000" cy="83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6020800" y="1109275"/>
              <a:ext cx="168000" cy="353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6020800" y="1525500"/>
              <a:ext cx="168000" cy="201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6020800" y="1789325"/>
              <a:ext cx="168000" cy="83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6249400" y="1109275"/>
              <a:ext cx="168000" cy="353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6249400" y="1525500"/>
              <a:ext cx="168000" cy="201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6249400" y="1789325"/>
              <a:ext cx="168000" cy="83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6478000" y="1109275"/>
              <a:ext cx="168000" cy="353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6478000" y="1525500"/>
              <a:ext cx="168000" cy="201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6478000" y="1789325"/>
              <a:ext cx="168000" cy="83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7"/>
            <p:cNvSpPr txBox="1"/>
            <p:nvPr/>
          </p:nvSpPr>
          <p:spPr>
            <a:xfrm flipH="1" rot="-5400000">
              <a:off x="5196913" y="1144329"/>
              <a:ext cx="648900" cy="2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Bitrates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7"/>
            <p:cNvSpPr txBox="1"/>
            <p:nvPr/>
          </p:nvSpPr>
          <p:spPr>
            <a:xfrm flipH="1">
              <a:off x="6523237" y="1886588"/>
              <a:ext cx="608700" cy="2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17"/>
          <p:cNvSpPr/>
          <p:nvPr/>
        </p:nvSpPr>
        <p:spPr>
          <a:xfrm rot="10800000">
            <a:off x="4102107" y="2898057"/>
            <a:ext cx="407600" cy="412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7"/>
          <p:cNvSpPr/>
          <p:nvPr/>
        </p:nvSpPr>
        <p:spPr>
          <a:xfrm rot="10800000">
            <a:off x="7306463" y="2898027"/>
            <a:ext cx="407600" cy="412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5088833" y="4844933"/>
            <a:ext cx="60660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bitrate is split into chunks</a:t>
            </a:r>
            <a:endParaRPr sz="29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415600" y="26824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Background: Adaptive Bitrate Streaming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11818800" y="6505200"/>
            <a:ext cx="3732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3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/>
          <p:nvPr/>
        </p:nvSpPr>
        <p:spPr>
          <a:xfrm>
            <a:off x="8521000" y="1658300"/>
            <a:ext cx="3148000" cy="389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18"/>
          <p:cNvGrpSpPr/>
          <p:nvPr/>
        </p:nvGrpSpPr>
        <p:grpSpPr>
          <a:xfrm>
            <a:off x="967161" y="3234539"/>
            <a:ext cx="1954000" cy="1273500"/>
            <a:chOff x="1351850" y="1932650"/>
            <a:chExt cx="1465500" cy="955125"/>
          </a:xfrm>
        </p:grpSpPr>
        <p:pic>
          <p:nvPicPr>
            <p:cNvPr id="179" name="Google Shape;179;p18"/>
            <p:cNvPicPr preferRelativeResize="0"/>
            <p:nvPr/>
          </p:nvPicPr>
          <p:blipFill rotWithShape="1">
            <a:blip r:embed="rId3">
              <a:alphaModFix/>
            </a:blip>
            <a:srcRect b="9108" l="24210" r="25255" t="11405"/>
            <a:stretch/>
          </p:blipFill>
          <p:spPr>
            <a:xfrm>
              <a:off x="1760850" y="1932650"/>
              <a:ext cx="668475" cy="607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18"/>
            <p:cNvSpPr txBox="1"/>
            <p:nvPr/>
          </p:nvSpPr>
          <p:spPr>
            <a:xfrm>
              <a:off x="1351850" y="2494475"/>
              <a:ext cx="14655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Video Client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18"/>
          <p:cNvGrpSpPr/>
          <p:nvPr/>
        </p:nvGrpSpPr>
        <p:grpSpPr>
          <a:xfrm>
            <a:off x="9180633" y="2942400"/>
            <a:ext cx="1954000" cy="1327800"/>
            <a:chOff x="3127450" y="1845500"/>
            <a:chExt cx="1465500" cy="995850"/>
          </a:xfrm>
        </p:grpSpPr>
        <p:pic>
          <p:nvPicPr>
            <p:cNvPr id="182" name="Google Shape;182;p18"/>
            <p:cNvPicPr preferRelativeResize="0"/>
            <p:nvPr/>
          </p:nvPicPr>
          <p:blipFill rotWithShape="1">
            <a:blip r:embed="rId4">
              <a:alphaModFix/>
            </a:blip>
            <a:srcRect b="7986" l="10756" r="9503" t="0"/>
            <a:stretch/>
          </p:blipFill>
          <p:spPr>
            <a:xfrm>
              <a:off x="3562275" y="1845500"/>
              <a:ext cx="609325" cy="703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18"/>
            <p:cNvSpPr txBox="1"/>
            <p:nvPr/>
          </p:nvSpPr>
          <p:spPr>
            <a:xfrm>
              <a:off x="3127450" y="2448050"/>
              <a:ext cx="14655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Video Server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18"/>
          <p:cNvSpPr/>
          <p:nvPr/>
        </p:nvSpPr>
        <p:spPr>
          <a:xfrm>
            <a:off x="4050440" y="4075371"/>
            <a:ext cx="4148400" cy="34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3929162" y="3566629"/>
            <a:ext cx="43320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 n</a:t>
            </a:r>
            <a:r>
              <a:rPr i="1"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chunk at bitrate </a:t>
            </a:r>
            <a:r>
              <a:rPr i="1"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i="1"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2672733" y="5834833"/>
            <a:ext cx="65080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3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Adaptive Bitrate Algorithms(ABR)</a:t>
            </a:r>
            <a:endParaRPr b="1" sz="2933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p18"/>
          <p:cNvGrpSpPr/>
          <p:nvPr/>
        </p:nvGrpSpPr>
        <p:grpSpPr>
          <a:xfrm>
            <a:off x="4080425" y="1353894"/>
            <a:ext cx="2155484" cy="2212735"/>
            <a:chOff x="5383514" y="957729"/>
            <a:chExt cx="1748423" cy="1204559"/>
          </a:xfrm>
        </p:grpSpPr>
        <p:cxnSp>
          <p:nvCxnSpPr>
            <p:cNvPr id="188" name="Google Shape;188;p18"/>
            <p:cNvCxnSpPr/>
            <p:nvPr/>
          </p:nvCxnSpPr>
          <p:spPr>
            <a:xfrm>
              <a:off x="5696250" y="1930725"/>
              <a:ext cx="1121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89" name="Google Shape;189;p18"/>
            <p:cNvCxnSpPr/>
            <p:nvPr/>
          </p:nvCxnSpPr>
          <p:spPr>
            <a:xfrm flipH="1" rot="10800000">
              <a:off x="5702246" y="1082921"/>
              <a:ext cx="3600" cy="85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90" name="Google Shape;190;p18"/>
            <p:cNvSpPr/>
            <p:nvPr/>
          </p:nvSpPr>
          <p:spPr>
            <a:xfrm>
              <a:off x="5792200" y="1109275"/>
              <a:ext cx="168000" cy="3537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5792200" y="1525500"/>
              <a:ext cx="168000" cy="201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5792200" y="1789325"/>
              <a:ext cx="168000" cy="83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6020800" y="1109275"/>
              <a:ext cx="168000" cy="3537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6020800" y="1525500"/>
              <a:ext cx="168000" cy="201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6020800" y="1789325"/>
              <a:ext cx="168000" cy="83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6249400" y="1109275"/>
              <a:ext cx="168000" cy="353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6249400" y="1525500"/>
              <a:ext cx="168000" cy="2013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6249400" y="1789325"/>
              <a:ext cx="168000" cy="83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6478000" y="1109275"/>
              <a:ext cx="168000" cy="353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6478000" y="1525500"/>
              <a:ext cx="168000" cy="201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6478000" y="1789325"/>
              <a:ext cx="168000" cy="831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8"/>
            <p:cNvSpPr txBox="1"/>
            <p:nvPr/>
          </p:nvSpPr>
          <p:spPr>
            <a:xfrm flipH="1" rot="-5400000">
              <a:off x="5115167" y="1226076"/>
              <a:ext cx="769072" cy="232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Bitrates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8"/>
            <p:cNvSpPr txBox="1"/>
            <p:nvPr/>
          </p:nvSpPr>
          <p:spPr>
            <a:xfrm flipH="1">
              <a:off x="6249400" y="1886588"/>
              <a:ext cx="882537" cy="2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18"/>
          <p:cNvGrpSpPr/>
          <p:nvPr/>
        </p:nvGrpSpPr>
        <p:grpSpPr>
          <a:xfrm>
            <a:off x="3782721" y="4386876"/>
            <a:ext cx="4478441" cy="1635042"/>
            <a:chOff x="564324" y="4539101"/>
            <a:chExt cx="6250041" cy="2020301"/>
          </a:xfrm>
        </p:grpSpPr>
        <p:pic>
          <p:nvPicPr>
            <p:cNvPr id="205" name="Google Shape;205;p18"/>
            <p:cNvPicPr preferRelativeResize="0"/>
            <p:nvPr/>
          </p:nvPicPr>
          <p:blipFill rotWithShape="1">
            <a:blip r:embed="rId5">
              <a:alphaModFix/>
            </a:blip>
            <a:srcRect b="0" l="0" r="0" t="56425"/>
            <a:stretch/>
          </p:blipFill>
          <p:spPr>
            <a:xfrm>
              <a:off x="606233" y="4539101"/>
              <a:ext cx="6208132" cy="2020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18"/>
            <p:cNvSpPr txBox="1"/>
            <p:nvPr/>
          </p:nvSpPr>
          <p:spPr>
            <a:xfrm>
              <a:off x="564324" y="4817686"/>
              <a:ext cx="306000" cy="88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7" name="Google Shape;20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5252" y="4618454"/>
            <a:ext cx="1497898" cy="680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8"/>
          <p:cNvSpPr txBox="1"/>
          <p:nvPr/>
        </p:nvSpPr>
        <p:spPr>
          <a:xfrm>
            <a:off x="415600" y="26824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Background: Adaptive Bitrate Streaming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18"/>
          <p:cNvSpPr txBox="1"/>
          <p:nvPr/>
        </p:nvSpPr>
        <p:spPr>
          <a:xfrm>
            <a:off x="11818800" y="6505200"/>
            <a:ext cx="3732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4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/>
          <p:nvPr/>
        </p:nvSpPr>
        <p:spPr>
          <a:xfrm>
            <a:off x="233675" y="268250"/>
            <a:ext cx="11887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Background: Content Delivery Networks (CDN</a:t>
            </a:r>
            <a:r>
              <a:rPr lang="en-US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s)</a:t>
            </a:r>
            <a:endParaRPr sz="4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6" name="Google Shape;2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36547"/>
            <a:ext cx="11887194" cy="534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35024"/>
            <a:ext cx="11887194" cy="534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448" y="1335024"/>
            <a:ext cx="11887194" cy="534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448" y="1335024"/>
            <a:ext cx="11887194" cy="534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448" y="1335024"/>
            <a:ext cx="11887194" cy="534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5448" y="1335024"/>
            <a:ext cx="11887194" cy="534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5448" y="1335024"/>
            <a:ext cx="11887194" cy="534924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9"/>
          <p:cNvSpPr txBox="1"/>
          <p:nvPr/>
        </p:nvSpPr>
        <p:spPr>
          <a:xfrm>
            <a:off x="11818800" y="6505200"/>
            <a:ext cx="3732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5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/>
          <p:nvPr/>
        </p:nvSpPr>
        <p:spPr>
          <a:xfrm>
            <a:off x="6988629" y="5820392"/>
            <a:ext cx="4295388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race A</a:t>
            </a:r>
            <a:endParaRPr/>
          </a:p>
        </p:txBody>
      </p:sp>
      <p:grpSp>
        <p:nvGrpSpPr>
          <p:cNvPr id="229" name="Google Shape;229;p20"/>
          <p:cNvGrpSpPr/>
          <p:nvPr/>
        </p:nvGrpSpPr>
        <p:grpSpPr>
          <a:xfrm>
            <a:off x="967161" y="3234539"/>
            <a:ext cx="1954000" cy="1273500"/>
            <a:chOff x="1351850" y="1932650"/>
            <a:chExt cx="1465500" cy="955125"/>
          </a:xfrm>
        </p:grpSpPr>
        <p:pic>
          <p:nvPicPr>
            <p:cNvPr id="230" name="Google Shape;230;p20"/>
            <p:cNvPicPr preferRelativeResize="0"/>
            <p:nvPr/>
          </p:nvPicPr>
          <p:blipFill rotWithShape="1">
            <a:blip r:embed="rId3">
              <a:alphaModFix/>
            </a:blip>
            <a:srcRect b="9108" l="24210" r="25255" t="11405"/>
            <a:stretch/>
          </p:blipFill>
          <p:spPr>
            <a:xfrm>
              <a:off x="1760850" y="1932650"/>
              <a:ext cx="668475" cy="607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20"/>
            <p:cNvSpPr txBox="1"/>
            <p:nvPr/>
          </p:nvSpPr>
          <p:spPr>
            <a:xfrm>
              <a:off x="1351850" y="2494475"/>
              <a:ext cx="14655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Video Client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20"/>
          <p:cNvSpPr txBox="1"/>
          <p:nvPr/>
        </p:nvSpPr>
        <p:spPr>
          <a:xfrm>
            <a:off x="3929162" y="3566629"/>
            <a:ext cx="43320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 n</a:t>
            </a:r>
            <a:r>
              <a:rPr i="1"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chunk at bitrate </a:t>
            </a:r>
            <a:r>
              <a:rPr i="1"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i="1"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2672733" y="5834833"/>
            <a:ext cx="65080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3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Adaptive Bitrate Algorithms(ABR)</a:t>
            </a:r>
            <a:endParaRPr b="1" sz="2933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4" name="Google Shape;234;p20"/>
          <p:cNvGrpSpPr/>
          <p:nvPr/>
        </p:nvGrpSpPr>
        <p:grpSpPr>
          <a:xfrm>
            <a:off x="3782721" y="4386876"/>
            <a:ext cx="4478441" cy="1635042"/>
            <a:chOff x="564324" y="4539101"/>
            <a:chExt cx="6250041" cy="2020301"/>
          </a:xfrm>
        </p:grpSpPr>
        <p:pic>
          <p:nvPicPr>
            <p:cNvPr id="235" name="Google Shape;235;p20"/>
            <p:cNvPicPr preferRelativeResize="0"/>
            <p:nvPr/>
          </p:nvPicPr>
          <p:blipFill rotWithShape="1">
            <a:blip r:embed="rId4">
              <a:alphaModFix/>
            </a:blip>
            <a:srcRect b="0" l="0" r="0" t="56425"/>
            <a:stretch/>
          </p:blipFill>
          <p:spPr>
            <a:xfrm>
              <a:off x="606233" y="4539101"/>
              <a:ext cx="6208132" cy="2020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20"/>
            <p:cNvSpPr txBox="1"/>
            <p:nvPr/>
          </p:nvSpPr>
          <p:spPr>
            <a:xfrm>
              <a:off x="564324" y="4817686"/>
              <a:ext cx="306000" cy="88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20"/>
          <p:cNvSpPr/>
          <p:nvPr/>
        </p:nvSpPr>
        <p:spPr>
          <a:xfrm>
            <a:off x="4050440" y="4075371"/>
            <a:ext cx="4148400" cy="34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65252" y="4618454"/>
            <a:ext cx="1497898" cy="6803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20"/>
          <p:cNvGrpSpPr/>
          <p:nvPr/>
        </p:nvGrpSpPr>
        <p:grpSpPr>
          <a:xfrm>
            <a:off x="523000" y="1181867"/>
            <a:ext cx="11860770" cy="4375533"/>
            <a:chOff x="523000" y="1181867"/>
            <a:chExt cx="11860770" cy="4375533"/>
          </a:xfrm>
        </p:grpSpPr>
        <p:sp>
          <p:nvSpPr>
            <p:cNvPr id="240" name="Google Shape;240;p20"/>
            <p:cNvSpPr txBox="1"/>
            <p:nvPr/>
          </p:nvSpPr>
          <p:spPr>
            <a:xfrm>
              <a:off x="8436529" y="1658300"/>
              <a:ext cx="3684300" cy="38991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1" name="Google Shape;241;p20"/>
            <p:cNvGrpSpPr/>
            <p:nvPr/>
          </p:nvGrpSpPr>
          <p:grpSpPr>
            <a:xfrm>
              <a:off x="10429819" y="1684027"/>
              <a:ext cx="1953951" cy="1480163"/>
              <a:chOff x="3070299" y="1845500"/>
              <a:chExt cx="1465500" cy="1110150"/>
            </a:xfrm>
          </p:grpSpPr>
          <p:pic>
            <p:nvPicPr>
              <p:cNvPr id="242" name="Google Shape;242;p20"/>
              <p:cNvPicPr preferRelativeResize="0"/>
              <p:nvPr/>
            </p:nvPicPr>
            <p:blipFill rotWithShape="1">
              <a:blip r:embed="rId6">
                <a:alphaModFix/>
              </a:blip>
              <a:srcRect b="7986" l="10756" r="9503" t="0"/>
              <a:stretch/>
            </p:blipFill>
            <p:spPr>
              <a:xfrm>
                <a:off x="3562275" y="1845500"/>
                <a:ext cx="609325" cy="7031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3" name="Google Shape;243;p20"/>
              <p:cNvSpPr txBox="1"/>
              <p:nvPr/>
            </p:nvSpPr>
            <p:spPr>
              <a:xfrm>
                <a:off x="3070299" y="2562350"/>
                <a:ext cx="1465500" cy="39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33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Origin Video Server</a:t>
                </a:r>
                <a:endParaRPr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4" name="Google Shape;244;p20"/>
            <p:cNvSpPr txBox="1"/>
            <p:nvPr/>
          </p:nvSpPr>
          <p:spPr>
            <a:xfrm>
              <a:off x="523000" y="1181867"/>
              <a:ext cx="7305000" cy="9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strike="sng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ABRs presume that video chunks through the session are served by </a:t>
              </a:r>
              <a:r>
                <a:rPr lang="en-US" sz="2800" strike="sngStrike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one single server.</a:t>
              </a:r>
              <a:endParaRPr/>
            </a:p>
          </p:txBody>
        </p:sp>
        <p:grpSp>
          <p:nvGrpSpPr>
            <p:cNvPr id="245" name="Google Shape;245;p20"/>
            <p:cNvGrpSpPr/>
            <p:nvPr/>
          </p:nvGrpSpPr>
          <p:grpSpPr>
            <a:xfrm>
              <a:off x="8272619" y="3765957"/>
              <a:ext cx="1953951" cy="1520802"/>
              <a:chOff x="3127450" y="1845500"/>
              <a:chExt cx="1465500" cy="1140630"/>
            </a:xfrm>
          </p:grpSpPr>
          <p:pic>
            <p:nvPicPr>
              <p:cNvPr id="246" name="Google Shape;246;p20"/>
              <p:cNvPicPr preferRelativeResize="0"/>
              <p:nvPr/>
            </p:nvPicPr>
            <p:blipFill rotWithShape="1">
              <a:blip r:embed="rId6">
                <a:alphaModFix/>
              </a:blip>
              <a:srcRect b="7986" l="10756" r="9503" t="0"/>
              <a:stretch/>
            </p:blipFill>
            <p:spPr>
              <a:xfrm>
                <a:off x="3562275" y="1845500"/>
                <a:ext cx="609325" cy="7031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7" name="Google Shape;247;p20"/>
              <p:cNvSpPr txBox="1"/>
              <p:nvPr/>
            </p:nvSpPr>
            <p:spPr>
              <a:xfrm>
                <a:off x="3127450" y="2592830"/>
                <a:ext cx="1465500" cy="39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33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CDN Video Server Layer 1</a:t>
                </a:r>
                <a:endParaRPr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8" name="Google Shape;248;p20"/>
            <p:cNvGrpSpPr/>
            <p:nvPr/>
          </p:nvGrpSpPr>
          <p:grpSpPr>
            <a:xfrm>
              <a:off x="10287936" y="3747557"/>
              <a:ext cx="1953951" cy="1520802"/>
              <a:chOff x="3127450" y="1845500"/>
              <a:chExt cx="1465500" cy="1140630"/>
            </a:xfrm>
          </p:grpSpPr>
          <p:pic>
            <p:nvPicPr>
              <p:cNvPr id="249" name="Google Shape;249;p20"/>
              <p:cNvPicPr preferRelativeResize="0"/>
              <p:nvPr/>
            </p:nvPicPr>
            <p:blipFill rotWithShape="1">
              <a:blip r:embed="rId6">
                <a:alphaModFix/>
              </a:blip>
              <a:srcRect b="7986" l="10756" r="9503" t="0"/>
              <a:stretch/>
            </p:blipFill>
            <p:spPr>
              <a:xfrm>
                <a:off x="3562275" y="1845500"/>
                <a:ext cx="609325" cy="7031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0" name="Google Shape;250;p20"/>
              <p:cNvSpPr txBox="1"/>
              <p:nvPr/>
            </p:nvSpPr>
            <p:spPr>
              <a:xfrm>
                <a:off x="3127450" y="2592830"/>
                <a:ext cx="1465500" cy="39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33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CDN Video Server Layer n</a:t>
                </a:r>
                <a:endParaRPr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" name="Google Shape;251;p20"/>
            <p:cNvSpPr txBox="1"/>
            <p:nvPr/>
          </p:nvSpPr>
          <p:spPr>
            <a:xfrm>
              <a:off x="523025" y="2208215"/>
              <a:ext cx="7305000" cy="95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Reality</a:t>
              </a:r>
              <a:r>
                <a:rPr lang="en-US" sz="2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: video chunks can be served by </a:t>
              </a:r>
              <a:r>
                <a:rPr lang="en-US" sz="2800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multiple servers </a:t>
              </a:r>
              <a:r>
                <a:rPr lang="en-US" sz="2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through the same session.</a:t>
              </a:r>
              <a:endParaRPr/>
            </a:p>
          </p:txBody>
        </p:sp>
        <p:sp>
          <p:nvSpPr>
            <p:cNvPr id="252" name="Google Shape;252;p20"/>
            <p:cNvSpPr txBox="1"/>
            <p:nvPr/>
          </p:nvSpPr>
          <p:spPr>
            <a:xfrm>
              <a:off x="9894357" y="4121265"/>
              <a:ext cx="891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. . . 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3" name="Google Shape;253;p20"/>
            <p:cNvCxnSpPr>
              <a:endCxn id="243" idx="2"/>
            </p:cNvCxnSpPr>
            <p:nvPr/>
          </p:nvCxnSpPr>
          <p:spPr>
            <a:xfrm flipH="1" rot="10800000">
              <a:off x="11245695" y="3164190"/>
              <a:ext cx="161100" cy="5574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54" name="Google Shape;254;p20"/>
            <p:cNvCxnSpPr/>
            <p:nvPr/>
          </p:nvCxnSpPr>
          <p:spPr>
            <a:xfrm flipH="1" rot="10800000">
              <a:off x="9664923" y="4229039"/>
              <a:ext cx="1120800" cy="168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lgDash"/>
              <a:miter lim="800000"/>
              <a:headEnd len="sm" w="sm" type="none"/>
              <a:tailEnd len="med" w="med" type="triangle"/>
            </a:ln>
          </p:spPr>
        </p:cxnSp>
        <p:sp>
          <p:nvSpPr>
            <p:cNvPr id="255" name="Google Shape;255;p20"/>
            <p:cNvSpPr txBox="1"/>
            <p:nvPr/>
          </p:nvSpPr>
          <p:spPr>
            <a:xfrm rot="-4232978">
              <a:off x="10688798" y="3317612"/>
              <a:ext cx="738761" cy="3693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miss!</a:t>
              </a:r>
              <a:endParaRPr/>
            </a:p>
          </p:txBody>
        </p:sp>
        <p:sp>
          <p:nvSpPr>
            <p:cNvPr id="256" name="Google Shape;256;p20"/>
            <p:cNvSpPr txBox="1"/>
            <p:nvPr/>
          </p:nvSpPr>
          <p:spPr>
            <a:xfrm>
              <a:off x="9829170" y="3803272"/>
              <a:ext cx="738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miss!</a:t>
              </a:r>
              <a:endParaRPr/>
            </a:p>
          </p:txBody>
        </p:sp>
      </p:grpSp>
      <p:sp>
        <p:nvSpPr>
          <p:cNvPr id="257" name="Google Shape;257;p20"/>
          <p:cNvSpPr txBox="1"/>
          <p:nvPr/>
        </p:nvSpPr>
        <p:spPr>
          <a:xfrm>
            <a:off x="415600" y="26824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hroughput prediction</a:t>
            </a:r>
            <a:r>
              <a:rPr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challenge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58" name="Google Shape;258;p20"/>
          <p:cNvGrpSpPr/>
          <p:nvPr/>
        </p:nvGrpSpPr>
        <p:grpSpPr>
          <a:xfrm>
            <a:off x="523000" y="1181867"/>
            <a:ext cx="11145900" cy="4372533"/>
            <a:chOff x="523000" y="1181867"/>
            <a:chExt cx="11145900" cy="4372533"/>
          </a:xfrm>
        </p:grpSpPr>
        <p:sp>
          <p:nvSpPr>
            <p:cNvPr id="259" name="Google Shape;259;p20"/>
            <p:cNvSpPr txBox="1"/>
            <p:nvPr/>
          </p:nvSpPr>
          <p:spPr>
            <a:xfrm>
              <a:off x="8521000" y="1658300"/>
              <a:ext cx="3147900" cy="38961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20"/>
            <p:cNvGrpSpPr/>
            <p:nvPr/>
          </p:nvGrpSpPr>
          <p:grpSpPr>
            <a:xfrm>
              <a:off x="9180529" y="2942338"/>
              <a:ext cx="1953951" cy="1327767"/>
              <a:chOff x="3127450" y="1845500"/>
              <a:chExt cx="1465500" cy="995850"/>
            </a:xfrm>
          </p:grpSpPr>
          <p:pic>
            <p:nvPicPr>
              <p:cNvPr id="261" name="Google Shape;261;p20"/>
              <p:cNvPicPr preferRelativeResize="0"/>
              <p:nvPr/>
            </p:nvPicPr>
            <p:blipFill rotWithShape="1">
              <a:blip r:embed="rId6">
                <a:alphaModFix/>
              </a:blip>
              <a:srcRect b="7986" l="10756" r="9504" t="0"/>
              <a:stretch/>
            </p:blipFill>
            <p:spPr>
              <a:xfrm>
                <a:off x="3562275" y="1845500"/>
                <a:ext cx="609325" cy="7031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2" name="Google Shape;262;p20"/>
              <p:cNvSpPr txBox="1"/>
              <p:nvPr/>
            </p:nvSpPr>
            <p:spPr>
              <a:xfrm>
                <a:off x="3127450" y="2448050"/>
                <a:ext cx="1465500" cy="39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33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Video Server</a:t>
                </a:r>
                <a:endParaRPr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3" name="Google Shape;263;p20"/>
            <p:cNvSpPr txBox="1"/>
            <p:nvPr/>
          </p:nvSpPr>
          <p:spPr>
            <a:xfrm>
              <a:off x="523000" y="1181867"/>
              <a:ext cx="7305000" cy="9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ABRs presume that video chunks through the session are served by </a:t>
              </a:r>
              <a:r>
                <a:rPr lang="en-US" sz="2800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one single server</a:t>
              </a:r>
              <a:r>
                <a:rPr lang="en-US" sz="2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/>
            </a:p>
          </p:txBody>
        </p:sp>
      </p:grpSp>
      <p:sp>
        <p:nvSpPr>
          <p:cNvPr id="264" name="Google Shape;264;p20"/>
          <p:cNvSpPr txBox="1"/>
          <p:nvPr/>
        </p:nvSpPr>
        <p:spPr>
          <a:xfrm>
            <a:off x="11818800" y="6505200"/>
            <a:ext cx="3732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6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0"/>
          <p:cNvSpPr txBox="1"/>
          <p:nvPr/>
        </p:nvSpPr>
        <p:spPr>
          <a:xfrm>
            <a:off x="-4700" y="3383600"/>
            <a:ext cx="12192000" cy="763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ABR algorithms do not take CDN into account </a:t>
            </a:r>
            <a:r>
              <a:rPr b="1" lang="en-US"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</a:t>
            </a:r>
            <a:r>
              <a:rPr b="1" lang="en-US"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HIGH prediction error.</a:t>
            </a:r>
            <a:endParaRPr b="1" sz="2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/>
          <p:nvPr/>
        </p:nvSpPr>
        <p:spPr>
          <a:xfrm>
            <a:off x="415600" y="26824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Contributions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2" name="Google Shape;272;p21"/>
          <p:cNvSpPr txBox="1"/>
          <p:nvPr/>
        </p:nvSpPr>
        <p:spPr>
          <a:xfrm>
            <a:off x="304350" y="1395700"/>
            <a:ext cx="11887800" cy="3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●"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Measurements</a:t>
            </a: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understand</a:t>
            </a: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the interplay between hierarchical </a:t>
            </a: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CDN</a:t>
            </a: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caching and Internet video performance. </a:t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●"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Evaluate the benefit of exposing CDN information to ABR.</a:t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3" name="Google Shape;273;p21"/>
          <p:cNvSpPr txBox="1"/>
          <p:nvPr/>
        </p:nvSpPr>
        <p:spPr>
          <a:xfrm>
            <a:off x="304350" y="2210725"/>
            <a:ext cx="114720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Helvetica Neue"/>
              <a:buChar char="●"/>
            </a:pPr>
            <a:r>
              <a:rPr lang="en-US" sz="2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Findings:</a:t>
            </a:r>
            <a:endParaRPr sz="28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Helvetica Neue"/>
              <a:buChar char="○"/>
            </a:pPr>
            <a:r>
              <a:rPr lang="en-US" sz="2200">
                <a:solidFill>
                  <a:srgbClr val="FF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61-74% of sessions have chunks served from CDN and origin (mixed).</a:t>
            </a:r>
            <a:endParaRPr sz="2200">
              <a:solidFill>
                <a:srgbClr val="FF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Helvetica Neue"/>
              <a:buChar char="○"/>
            </a:pPr>
            <a:r>
              <a:rPr lang="en-US" sz="2200">
                <a:solidFill>
                  <a:srgbClr val="FF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Further, for many sessions, chunks may be served from multiple CDN layers.</a:t>
            </a:r>
            <a:endParaRPr sz="2200">
              <a:solidFill>
                <a:srgbClr val="FF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Helvetica Neue"/>
              <a:buChar char="○"/>
            </a:pPr>
            <a:r>
              <a:rPr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Throughput may vary based on serving layer.</a:t>
            </a:r>
            <a:endParaRPr sz="22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4" name="Google Shape;274;p21"/>
          <p:cNvSpPr txBox="1"/>
          <p:nvPr/>
        </p:nvSpPr>
        <p:spPr>
          <a:xfrm>
            <a:off x="301750" y="4576300"/>
            <a:ext cx="11472000" cy="18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Helvetica Neue"/>
              <a:buChar char="●"/>
            </a:pPr>
            <a:r>
              <a:rPr lang="en-US" sz="2800">
                <a:solidFill>
                  <a:srgbClr val="FF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Re</a:t>
            </a:r>
            <a:r>
              <a:rPr lang="en-US" sz="2800">
                <a:solidFill>
                  <a:srgbClr val="FF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su</a:t>
            </a:r>
            <a:r>
              <a:rPr lang="en-US" sz="2800">
                <a:solidFill>
                  <a:srgbClr val="FF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lts: </a:t>
            </a:r>
            <a:r>
              <a:rPr lang="en-US" sz="2200">
                <a:solidFill>
                  <a:srgbClr val="FF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For s</a:t>
            </a:r>
            <a:r>
              <a:rPr lang="en-US" sz="2200">
                <a:solidFill>
                  <a:srgbClr val="FF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essions with significant mix of CDN and origin served chunks.</a:t>
            </a:r>
            <a:endParaRPr sz="22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Helvetica Neue"/>
              <a:buChar char="○"/>
            </a:pPr>
            <a:r>
              <a:rPr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ABR throughput </a:t>
            </a:r>
            <a:r>
              <a:rPr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prediction</a:t>
            </a:r>
            <a:r>
              <a:rPr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error reduced for 81.7% of </a:t>
            </a:r>
            <a:r>
              <a:rPr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sessions</a:t>
            </a:r>
            <a:r>
              <a:rPr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2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Helvetica Neue"/>
              <a:buChar char="○"/>
            </a:pPr>
            <a:r>
              <a:rPr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QoE improved for 91.5% of sessions.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5" name="Google Shape;275;p21"/>
          <p:cNvSpPr txBox="1"/>
          <p:nvPr/>
        </p:nvSpPr>
        <p:spPr>
          <a:xfrm>
            <a:off x="11818800" y="6505200"/>
            <a:ext cx="3732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7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"/>
          <p:cNvSpPr txBox="1"/>
          <p:nvPr/>
        </p:nvSpPr>
        <p:spPr>
          <a:xfrm>
            <a:off x="415600" y="26824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Classifying where objects are served from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p22"/>
          <p:cNvSpPr txBox="1"/>
          <p:nvPr/>
        </p:nvSpPr>
        <p:spPr>
          <a:xfrm>
            <a:off x="415600" y="1395675"/>
            <a:ext cx="11360700" cy="26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16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focus on Twitch and Vimeo because:</a:t>
            </a:r>
            <a:endParaRPr/>
          </a:p>
          <a:p>
            <a:pPr indent="-42926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b="0" i="0" lang="en-US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are popular (within Alexa top 100 US rank).</a:t>
            </a:r>
            <a:endParaRPr/>
          </a:p>
          <a:p>
            <a:pPr indent="-42926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b="0" i="0" lang="en-US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use </a:t>
            </a: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CDNs</a:t>
            </a:r>
            <a:r>
              <a:rPr b="0" i="0" lang="en-US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that support special HTTP headers to identify which layer in the hierarchy a video chunk served from</a:t>
            </a: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●"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picked videos that are popular/trending with video length ranges [5-15] minutes.</a:t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82" name="Google Shape;282;p22"/>
          <p:cNvGrpSpPr/>
          <p:nvPr/>
        </p:nvGrpSpPr>
        <p:grpSpPr>
          <a:xfrm>
            <a:off x="8383717" y="4219635"/>
            <a:ext cx="3657726" cy="2419904"/>
            <a:chOff x="7709549" y="3344097"/>
            <a:chExt cx="4066851" cy="2690576"/>
          </a:xfrm>
        </p:grpSpPr>
        <p:pic>
          <p:nvPicPr>
            <p:cNvPr id="283" name="Google Shape;283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09549" y="4680451"/>
              <a:ext cx="2078850" cy="1354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21375" y="4797790"/>
              <a:ext cx="1955025" cy="840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992881" y="3344097"/>
              <a:ext cx="1500187" cy="1500187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86" name="Google Shape;286;p22"/>
          <p:cNvGraphicFramePr/>
          <p:nvPr/>
        </p:nvGraphicFramePr>
        <p:xfrm>
          <a:off x="568000" y="4450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{DCB86C60-8A94-4679-8B2B-87FCB937D98F}</a:tableStyleId>
              </a:tblPr>
              <a:tblGrid>
                <a:gridCol w="1396200"/>
                <a:gridCol w="1538550"/>
                <a:gridCol w="2179325"/>
                <a:gridCol w="1627550"/>
              </a:tblGrid>
              <a:tr h="52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Dataset </a:t>
                      </a:r>
                      <a:endParaRPr sz="22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Publisher</a:t>
                      </a:r>
                      <a:endParaRPr sz="22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No. of sessions</a:t>
                      </a:r>
                      <a:endParaRPr sz="22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Quality</a:t>
                      </a:r>
                      <a:endParaRPr sz="22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6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ABR-set</a:t>
                      </a:r>
                      <a:endParaRPr sz="2200"/>
                    </a:p>
                  </a:txBody>
                  <a:tcPr marT="365750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Twitch</a:t>
                      </a:r>
                      <a:endParaRPr sz="22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104</a:t>
                      </a:r>
                      <a:endParaRPr sz="22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Auto (ABR)</a:t>
                      </a:r>
                      <a:endParaRPr sz="22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Vimeo</a:t>
                      </a:r>
                      <a:endParaRPr sz="22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50</a:t>
                      </a:r>
                      <a:endParaRPr sz="22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Auto (ABR)</a:t>
                      </a:r>
                      <a:endParaRPr sz="22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4K-set</a:t>
                      </a:r>
                      <a:endParaRPr sz="22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Vimeo</a:t>
                      </a:r>
                      <a:endParaRPr sz="22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238</a:t>
                      </a:r>
                      <a:endParaRPr sz="22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4K</a:t>
                      </a:r>
                      <a:endParaRPr sz="22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7" name="Google Shape;287;p22"/>
          <p:cNvSpPr txBox="1"/>
          <p:nvPr/>
        </p:nvSpPr>
        <p:spPr>
          <a:xfrm>
            <a:off x="11818800" y="6505200"/>
            <a:ext cx="3732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8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